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94" r:id="rId18"/>
    <p:sldId id="273" r:id="rId19"/>
    <p:sldId id="274" r:id="rId20"/>
    <p:sldId id="275" r:id="rId21"/>
    <p:sldId id="29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90" r:id="rId34"/>
    <p:sldId id="291" r:id="rId35"/>
    <p:sldId id="292" r:id="rId36"/>
    <p:sldId id="293" r:id="rId37"/>
  </p:sldIdLst>
  <p:sldSz cx="13004800" cy="9753600"/>
  <p:notesSz cx="6858000" cy="9144000"/>
  <p:embeddedFontLst>
    <p:embeddedFont>
      <p:font typeface="Belleza" panose="02000503050000020003" pitchFamily="2" charset="77"/>
      <p:regular r:id="rId39"/>
    </p:embeddedFont>
    <p:embeddedFont>
      <p:font typeface="Helvetica Neue" panose="02000503000000020004" pitchFamily="2" charset="0"/>
      <p:regular r:id="rId40"/>
      <p:bold r:id="rId41"/>
      <p:italic r:id="rId42"/>
      <p:boldItalic r:id="rId43"/>
    </p:embeddedFont>
    <p:embeddedFont>
      <p:font typeface="Helvetica Neue Light" panose="02000403000000020004" pitchFamily="2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Light" panose="02000000000000000000" pitchFamily="2" charset="0"/>
      <p:regular r:id="rId52"/>
      <p:bold r:id="rId53"/>
      <p:italic r:id="rId54"/>
      <p:boldItalic r:id="rId55"/>
    </p:embeddedFont>
    <p:embeddedFont>
      <p:font typeface="Roboto Thin" panose="02000000000000000000" pitchFamily="2" charset="0"/>
      <p:regular r:id="rId56"/>
      <p:bold r:id="rId57"/>
      <p:italic r:id="rId58"/>
      <p:boldItalic r:id="rId59"/>
    </p:embeddedFont>
    <p:embeddedFont>
      <p:font typeface="Source Sans Pro" panose="020B0503030403020204" pitchFamily="34" charset="0"/>
      <p:regular r:id="rId60"/>
      <p:bold r:id="rId61"/>
      <p:italic r:id="rId62"/>
      <p:boldItalic r:id="rId63"/>
    </p:embeddedFont>
    <p:embeddedFont>
      <p:font typeface="Times" panose="02020603050405020304" pitchFamily="18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706237-AC82-4AE5-AF71-7259D4A1AD68}">
  <a:tblStyle styleId="{8C706237-AC82-4AE5-AF71-7259D4A1AD68}" styleName="Table_0">
    <a:wholeTbl>
      <a:tcTxStyle b="off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C7D39B">
              <a:alpha val="29800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Optima"/>
          <a:ea typeface="Optima"/>
          <a:cs typeface="Optima"/>
        </a:font>
        <a:srgbClr val="FFFFFF"/>
      </a:tcTxStyle>
      <a:tcStyle>
        <a:tcBdr>
          <a:lef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Optima"/>
          <a:ea typeface="Optima"/>
          <a:cs typeface="Optima"/>
        </a:font>
        <a:srgbClr val="FFFFFF"/>
      </a:tcTxStyle>
      <a:tcStyle>
        <a:tcBdr>
          <a:lef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E4B160-EB14-4110-AA9A-0F01D8481F13}" styleName="Table_1">
    <a:wholeTbl>
      <a:tcTxStyle b="off" i="off">
        <a:font>
          <a:latin typeface="Optima"/>
          <a:ea typeface="Optima"/>
          <a:cs typeface="Optima"/>
        </a:font>
        <a:srgbClr val="5C5C5C"/>
      </a:tcTxStyle>
      <a:tcStyle>
        <a:tcBdr>
          <a:left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CBBF8A">
              <a:alpha val="29803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Optima"/>
          <a:ea typeface="Optima"/>
          <a:cs typeface="Optima"/>
        </a:font>
        <a:srgbClr val="5C5C5C"/>
      </a:tcTxStyle>
      <a:tcStyle>
        <a:tcBdr>
          <a:left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rgbClr val="4B4B4B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Optima"/>
          <a:ea typeface="Optima"/>
          <a:cs typeface="Optima"/>
        </a:font>
        <a:srgbClr val="FFFFFF"/>
      </a:tcTxStyle>
      <a:tcStyle>
        <a:tcBdr>
          <a:left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4C4C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F6ADC11-C19C-49C7-9925-0EC25201D71C}" styleName="Table_2">
    <a:wholeTbl>
      <a:tcTxStyle b="off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C7D39B">
              <a:alpha val="29803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Optima"/>
          <a:ea typeface="Optima"/>
          <a:cs typeface="Optima"/>
        </a:font>
        <a:srgbClr val="FFFFFF"/>
      </a:tcTxStyle>
      <a:tcStyle>
        <a:tcBdr>
          <a:lef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Optima"/>
          <a:ea typeface="Optima"/>
          <a:cs typeface="Optima"/>
        </a:font>
        <a:srgbClr val="FFFFFF"/>
      </a:tcTxStyle>
      <a:tcStyle>
        <a:tcBdr>
          <a:lef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252F3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75519"/>
  </p:normalViewPr>
  <p:slideViewPr>
    <p:cSldViewPr snapToGrid="0">
      <p:cViewPr varScale="1">
        <p:scale>
          <a:sx n="65" d="100"/>
          <a:sy n="65" d="100"/>
        </p:scale>
        <p:origin x="148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e00a335f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e00a335fc_0_2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A es 1.5 veces m ́as r ́apida que B.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e00a335f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ce00a335fc_0_2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A es 1.5 veces m ́as r ́apida que B.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Todos los computadores incluyen una sen ̃al peri ́odica que determina el momento en que ocurren los eventos de hardware, esta sen ̃al se llama reloj.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Por ejemplo: para un ciclo de 0,25 nanosegundos. Se tiene una tasa de 4GHz.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e00a335fc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e00a335fc_0_2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Tiempo de CPUA =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RelojA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/Tasa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Reloj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RelojA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= 10 seg x 4 x 10^9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/seg = 40 x 10^9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TasadeRelojB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=1,2xCiclosdeRelojA/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tiempoCPUB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=1,2x40x10^9ciclos/6seg=8GHz 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Tiempo de CPUA =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RelojA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/Tasa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Reloj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RelojA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= 10 seg x 4 x 10^9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/seg = 40 x 10^9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TasadeRelojB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=1,2xCiclosdeRelojA/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tiempoCPUB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=1,2x40x10^9ciclos/6seg=8GHz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44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Como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compilador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genera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estas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son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ejecutadas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computador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tiempo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ejecuci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́on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depende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del nu ́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mero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CPI: Nu ́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mero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promedio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́on para un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o un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fragmento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ISA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tiene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varios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: –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Aritméticas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lógicas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(ALU) – Load</a:t>
            </a:r>
            <a:b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– Store – Branch </a:t>
            </a:r>
            <a:b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Ii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cantidad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veces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instrucción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tipo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ejecuta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e00a335f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gce00a335fc_0_2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Como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compilador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genera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estas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son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ejecutadas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computador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tiempo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ejecuci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́on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depende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del nu ́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mero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CPI: Nu ́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mero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promedio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́on para un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o un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fragmento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ISA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tiene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varios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: –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Aritméticas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lógicas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(ALU) – Load</a:t>
            </a:r>
            <a:b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– Store – Branch </a:t>
            </a:r>
            <a:b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Ii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cantidad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veces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instrucción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tipo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ejecuta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91158" lvl="0" indent="-391158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arenR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Input. Un mecanismo a través del cual a un computador se le entrega información.</a:t>
            </a:r>
            <a:endParaRPr/>
          </a:p>
          <a:p>
            <a:pPr marL="391158" lvl="0" indent="-391158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arenR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Output. Un mecanismo que entrega el resultado de la computación al usuario o a otro computador.</a:t>
            </a:r>
            <a:endParaRPr/>
          </a:p>
          <a:p>
            <a:pPr marL="391158" lvl="0" indent="-391158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arenR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Memory. El area de almacenamiento en la cual son guardados los programas cuando están corriendo y contiene datos que son necesarios para estos.</a:t>
            </a:r>
            <a:endParaRPr/>
          </a:p>
          <a:p>
            <a:pPr marL="391158" lvl="0" indent="-391158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arenR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Datapath</a:t>
            </a:r>
            <a:endParaRPr/>
          </a:p>
          <a:p>
            <a:pPr marL="391158" lvl="0" indent="-391158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arenR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4) and 5) usually combined and called the processor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Ciclos de reloj CPUA = I x 2,0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Ciclos de reloj CPUB = I x 1,2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CPUtimeA =Ix2,0x250ps=500xIps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CPUtimeB =Ix1,2x500ps=600xIps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El computador A es 1,2 veces m ́as r ́apido que B para este programa.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reloj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CPUA = I x 2,0</a:t>
            </a:r>
            <a:b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reloj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CPUB = I x 1,2</a:t>
            </a:r>
            <a:b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CPUtimeA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=Ix2,0x250ps=500xIps</a:t>
            </a:r>
            <a:b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CPUtimeB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=Ix1,2x500ps=600xIps</a:t>
            </a:r>
            <a:b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El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computador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A es 1,2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veces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m ́as r ́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apido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que B para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este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835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CPIA = (38×1+15×3+42×4+5×5)/ 100 =2.76 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Los MIPS (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Millones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Por Segundo) son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también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usados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medir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performance.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Aunque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esta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medida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cada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vez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menos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usada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cuando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comparan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máquinas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entre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ellas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ya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que no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permite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considerar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diferentes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juegos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( lo que se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usa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más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son los Benchmarking)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MFLOPS:	Se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usa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una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medida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rendimiento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un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computador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especialmente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cálculos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científicos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requieren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un gran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uso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operaciones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punto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flotante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  Los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computadores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exhiben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un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amplio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rango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rendimientos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punto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flotante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, por lo que a menudo se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usan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unidades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mayores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que el FLOPS. Se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usan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prefijos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este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propósito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dando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resultado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megaFLOPS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(MFLOPS, 10</a:t>
            </a:r>
            <a:r>
              <a:rPr lang="en-US" dirty="0"/>
              <a:t>^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6 FLOPS),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gigaFLOPS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(GFLOPS, 10</a:t>
            </a:r>
            <a:r>
              <a:rPr lang="en-US" dirty="0"/>
              <a:t>^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9 FLOPS),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teraFLOPS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(TFLOPS, 10</a:t>
            </a:r>
            <a:r>
              <a:rPr lang="en-US" dirty="0"/>
              <a:t>^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12 FLOPS), y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petaFLOPS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(PFLOPS, 10</a:t>
            </a:r>
            <a:r>
              <a:rPr lang="en-US" dirty="0"/>
              <a:t>^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15 FLOPS).  Un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argumento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contra MFLOPS es que las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instrucciones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punto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flotante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diferentes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máquinas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son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normalmente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diferentes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y por tanto las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operaciones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punto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flotante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pueden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variar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una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máquina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otra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MIPS_B &gt; MIPS_A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CPI_A &gt; CPI_B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Pero tiempoCPU_A=0,198s &lt; tiempoCPU_B=0,23s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1 El algoritmo usado 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2  El lenguaje de programaci ́on 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3  El compilador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4 El conjunto de instrucciones (ISA)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¿En qu ́e?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Nu ́mero de instrucciones, ciclos por instrucci ́on. Adem ́as, el ISA influye en la Tasa reloj (frecuencia a la que corre la CPU)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e00a335f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e00a335fc_0_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91159" lvl="0" indent="-391159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/>
          </a:p>
          <a:p>
            <a:pPr marL="391159" lvl="0" indent="-391159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No, pues implementaciones distintas</a:t>
            </a:r>
            <a:endParaRPr/>
          </a:p>
          <a:p>
            <a:pPr marL="391159" lvl="0" indent="-391159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No, pues I/O pueden ser distintas</a:t>
            </a:r>
            <a:endParaRPr/>
          </a:p>
          <a:p>
            <a:pPr marL="391159" lvl="0" indent="-391159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Yes!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e00a335f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e00a335fc_0_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e00a335fc_0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ce00a335fc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00a335f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00a335f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e00a335f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ce00a335fc_0_3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7" name="Google Shape;447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Fracci ́onmejora = 70 % = 0,7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Speedupmejora = 20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Speedup=2,985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e00a335fc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e00a335fc_0_2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	•	Rendimiento (Econom ́ıa): resultado deseado efectivamente 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obtenido por cada unidad de actividad econo ́mica. 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	•	Rendimiento (F ́ısica): energ ́ıa u ́til obtenida versus energ ́ıa 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suministrada al proceso o m ́aquina. 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	•	Rendimiento de color: capacidad de una fuente de luz artificial 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de reproducir colores. 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Rendimiento: Producto o utilidad que rinde o da alguien o algo.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Rendimiento está en la utilidad que rinde un computador, bajo el an ́alisis, el disen ̃o y la implementaci ́on que se ha desarrollado.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Existen dos entes que nos dar ́an sus apreciaciones ante la arquitectura propuesto: el comprador y disen ̃ador.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Comprador: Se desea un computador cuyo rendimiento est ́e asociado al costo, donde a un mejor rendimiento, el costo del sistema est ́a directamente relacionado.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Disen ̃ador: Se desea un computador cuyo rendimiento est ́e asociado a mejoras en el performance de la m ́aquina.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Throughput: Es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medida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cuantas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tareas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puede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ejecutar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un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computador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cantidad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determinada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tiempo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Tiempo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ejecución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Demora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realizar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tarea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Desktop—&gt;Tiempo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respuesta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Servidores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—&gt;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Rendimiento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e00a335f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gce00a335fc_0_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Throughput: Es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medida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cuantas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tareas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puede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ejecutar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un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computador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cantidad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determinada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tiempo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Tiempo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ejecución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Demora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realizar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tarea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Desktop—&gt;Tiempo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respuesta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Servidores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—&gt;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Rendimiento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e00a335fc_0_3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ce00a335f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Los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conceptos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Rendimiento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y Tiempo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ejecucio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́n son rec ́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ıprocos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 Para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maximizar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rendimiento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, se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debe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minimizar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tiempo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ejecucio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́n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tarea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Esto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quiere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decir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que “X es 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veces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m ́as r ́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apido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Y”y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que “El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tiempo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ejecucio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́n de Y es N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veces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m ́as largo que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tiempo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ejecucio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́n de X” 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Ejemplo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rendimiento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vs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tiempo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ejecución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Remplazar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procesador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Agregar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procesadores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adicionales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tareas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separadas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—&gt;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Mejora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rendimiento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pero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no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necesariamente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tiempo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dirty="0" err="1">
                <a:latin typeface="Helvetica Neue"/>
                <a:ea typeface="Helvetica Neue"/>
                <a:cs typeface="Helvetica Neue"/>
                <a:sym typeface="Helvetica Neue"/>
              </a:rPr>
              <a:t>respuesta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nto principal 1 2 1">
  <p:cSld name="MAIN_POINT_1_2_1">
    <p:bg>
      <p:bgPr>
        <a:solidFill>
          <a:srgbClr val="EA7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0676" y="-98133"/>
            <a:ext cx="5303100" cy="9960600"/>
          </a:xfrm>
          <a:prstGeom prst="rect">
            <a:avLst/>
          </a:prstGeom>
          <a:solidFill>
            <a:srgbClr val="394049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867769" y="2705920"/>
            <a:ext cx="6502500" cy="43419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None/>
              <a:defRPr sz="3600" b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0293" y="8253108"/>
            <a:ext cx="3178636" cy="100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1986418" y="8179970"/>
            <a:ext cx="8531700" cy="11472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2086043" y="8891276"/>
            <a:ext cx="780300" cy="7461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354" y="8738808"/>
            <a:ext cx="1866073" cy="58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12086043" y="8891276"/>
            <a:ext cx="780300" cy="7461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>
  <p:cSld name="TITLE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778000" y="1765300"/>
            <a:ext cx="104649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1778000" y="5029200"/>
            <a:ext cx="104649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to (horizontal)">
  <p:cSld name="TITLE_AND_BODY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3479735" y="1447815"/>
            <a:ext cx="65859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1778000" y="6019800"/>
            <a:ext cx="10464900" cy="20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1778000" y="7861300"/>
            <a:ext cx="104649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viñetas">
  <p:cSld name="Título y viñeta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443294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4300"/>
              <a:buFont typeface="Roboto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169813" y="9497979"/>
            <a:ext cx="9922500" cy="2913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-131307" y="9497979"/>
            <a:ext cx="3301200" cy="291300"/>
          </a:xfrm>
          <a:prstGeom prst="rect">
            <a:avLst/>
          </a:prstGeom>
          <a:solidFill>
            <a:srgbClr val="394049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12224500" y="9479751"/>
            <a:ext cx="780300" cy="2913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-131307" y="-35650"/>
            <a:ext cx="13223700" cy="2913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354" y="8738808"/>
            <a:ext cx="1866073" cy="58847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12" y="9480966"/>
            <a:ext cx="34047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10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Organización de Computadores</a:t>
            </a:r>
            <a:endParaRPr sz="11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9677997" y="9487025"/>
            <a:ext cx="28818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10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 Leo Medina, Carlos Gonzalez</a:t>
            </a:r>
            <a:endParaRPr sz="11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SzPts val="3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○"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61950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■"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(arriba)">
  <p:cSld name="Título (arriba)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43310" y="379225"/>
            <a:ext cx="107676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4300"/>
              <a:buFont typeface="Roboto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  <p:sp>
        <p:nvSpPr>
          <p:cNvPr id="95" name="Google Shape;95;p16"/>
          <p:cNvSpPr/>
          <p:nvPr/>
        </p:nvSpPr>
        <p:spPr>
          <a:xfrm>
            <a:off x="3169813" y="9497979"/>
            <a:ext cx="9922500" cy="2913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-131307" y="9497979"/>
            <a:ext cx="3301200" cy="291300"/>
          </a:xfrm>
          <a:prstGeom prst="rect">
            <a:avLst/>
          </a:prstGeom>
          <a:solidFill>
            <a:srgbClr val="394049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2"/>
          </p:nvPr>
        </p:nvSpPr>
        <p:spPr>
          <a:xfrm>
            <a:off x="12224500" y="9479751"/>
            <a:ext cx="780300" cy="2913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-131307" y="-35650"/>
            <a:ext cx="13223700" cy="2913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354" y="8738808"/>
            <a:ext cx="1866073" cy="588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12" y="9480966"/>
            <a:ext cx="34047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10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Organización de Computadores</a:t>
            </a:r>
            <a:endParaRPr sz="11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9677997" y="9487025"/>
            <a:ext cx="28818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10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 Leo Medina, Carlos Gonzalez</a:t>
            </a:r>
            <a:endParaRPr sz="11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>
  <p:cSld name="En blanc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  <p:sp>
        <p:nvSpPr>
          <p:cNvPr id="104" name="Google Shape;104;p17"/>
          <p:cNvSpPr/>
          <p:nvPr/>
        </p:nvSpPr>
        <p:spPr>
          <a:xfrm>
            <a:off x="3169813" y="9497979"/>
            <a:ext cx="9922500" cy="2913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-131307" y="9497979"/>
            <a:ext cx="3301200" cy="291300"/>
          </a:xfrm>
          <a:prstGeom prst="rect">
            <a:avLst/>
          </a:prstGeom>
          <a:solidFill>
            <a:srgbClr val="394049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2"/>
          </p:nvPr>
        </p:nvSpPr>
        <p:spPr>
          <a:xfrm>
            <a:off x="12224500" y="9479751"/>
            <a:ext cx="780300" cy="2913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buNone/>
              <a:def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-131307" y="-35650"/>
            <a:ext cx="13223700" cy="2913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354" y="8738808"/>
            <a:ext cx="1866073" cy="588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12" y="9480966"/>
            <a:ext cx="34047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10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Organización de Computadores</a:t>
            </a:r>
            <a:endParaRPr sz="11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9677997" y="9487025"/>
            <a:ext cx="28818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10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 Leo Medina, Carlos Gonzalez</a:t>
            </a:r>
            <a:endParaRPr sz="11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to">
  <p:cSld name="Foto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12086043" y="8891276"/>
            <a:ext cx="780300" cy="7461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354" y="8738808"/>
            <a:ext cx="1866073" cy="58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 1">
  <p:cSld name="TITLE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1778000" y="1765300"/>
            <a:ext cx="104649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1778000" y="5029200"/>
            <a:ext cx="104649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(arriba) 1">
  <p:cSld name="TITLE_AND_BOD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1765935" y="152400"/>
            <a:ext cx="107676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  <a:defRPr sz="5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0" descr="usachSponsor.png"/>
          <p:cNvPicPr preferRelativeResize="0"/>
          <p:nvPr/>
        </p:nvPicPr>
        <p:blipFill rotWithShape="1">
          <a:blip r:embed="rId3">
            <a:alphaModFix/>
          </a:blip>
          <a:srcRect l="68959" t="514" r="5437" b="504"/>
          <a:stretch/>
        </p:blipFill>
        <p:spPr>
          <a:xfrm>
            <a:off x="738263" y="36988"/>
            <a:ext cx="998083" cy="154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10953915" y="9312591"/>
            <a:ext cx="12063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© Leo Medina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1254137" y="9312591"/>
            <a:ext cx="34047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Organización de Computadores - 2020-01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gunta">
  <p:cSld name="MAIN_POINT_1_2_1_2">
    <p:bg>
      <p:bgPr>
        <a:solidFill>
          <a:srgbClr val="EA7600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0676" y="-98133"/>
            <a:ext cx="509100" cy="9960600"/>
          </a:xfrm>
          <a:prstGeom prst="rect">
            <a:avLst/>
          </a:prstGeom>
          <a:solidFill>
            <a:srgbClr val="394049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6764" y="8669428"/>
            <a:ext cx="3178636" cy="100241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Roboto Light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70135" y="2185434"/>
            <a:ext cx="12118200" cy="64785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○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619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Char char="■"/>
              <a:def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○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■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○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■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">
  <p:cSld name="Ci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1625600" y="6362700"/>
            <a:ext cx="104649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800"/>
              <a:buFont typeface="Belleza"/>
              <a:buChar char="●"/>
              <a:defRPr sz="2800"/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2"/>
          </p:nvPr>
        </p:nvSpPr>
        <p:spPr>
          <a:xfrm>
            <a:off x="1625600" y="4254500"/>
            <a:ext cx="10464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48260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363929"/>
              </a:buClr>
              <a:buSzPts val="4000"/>
              <a:buFont typeface="Belleza"/>
              <a:buChar char="●"/>
              <a:defRPr sz="4000"/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27" name="Google Shape;127;p21" descr="usachSponsor.png"/>
          <p:cNvPicPr preferRelativeResize="0"/>
          <p:nvPr/>
        </p:nvPicPr>
        <p:blipFill rotWithShape="1">
          <a:blip r:embed="rId3">
            <a:alphaModFix/>
          </a:blip>
          <a:srcRect l="68959" t="514" r="5437" b="504"/>
          <a:stretch/>
        </p:blipFill>
        <p:spPr>
          <a:xfrm>
            <a:off x="738263" y="36988"/>
            <a:ext cx="998083" cy="154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10953915" y="9312591"/>
            <a:ext cx="12063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© Leo Medina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  <p:sp>
        <p:nvSpPr>
          <p:cNvPr id="130" name="Google Shape;130;p21"/>
          <p:cNvSpPr txBox="1"/>
          <p:nvPr/>
        </p:nvSpPr>
        <p:spPr>
          <a:xfrm>
            <a:off x="1254137" y="9312591"/>
            <a:ext cx="34047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Organización de Computadores - 2020-01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(centro)">
  <p:cSld name="Título (centro)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2222500" y="3581400"/>
            <a:ext cx="95757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6800"/>
              <a:buFont typeface="Belleza"/>
              <a:buNone/>
              <a:defRPr sz="6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to 1">
  <p:cSld name="Foto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>
            <a:spLocks noGrp="1"/>
          </p:cNvSpPr>
          <p:nvPr>
            <p:ph type="pic" idx="2"/>
          </p:nvPr>
        </p:nvSpPr>
        <p:spPr>
          <a:xfrm>
            <a:off x="-1295400" y="0"/>
            <a:ext cx="146607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 2">
  <p:cSld name="TITLE_3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1778000" y="1765300"/>
            <a:ext cx="104649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1778000" y="5029200"/>
            <a:ext cx="104649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(centro) 1">
  <p:cSld name="TITLE_AND_BODY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2222500" y="3581400"/>
            <a:ext cx="95757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6800"/>
              <a:buFont typeface="Belleza"/>
              <a:buNone/>
              <a:defRPr sz="6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25" descr="usachSponsor.png"/>
          <p:cNvPicPr preferRelativeResize="0"/>
          <p:nvPr/>
        </p:nvPicPr>
        <p:blipFill rotWithShape="1">
          <a:blip r:embed="rId2">
            <a:alphaModFix/>
          </a:blip>
          <a:srcRect l="68959" t="514" r="5437" b="504"/>
          <a:stretch/>
        </p:blipFill>
        <p:spPr>
          <a:xfrm>
            <a:off x="10896451" y="6718300"/>
            <a:ext cx="1913870" cy="2963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to 2">
  <p:cSld name="Foto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>
            <a:spLocks noGrp="1"/>
          </p:cNvSpPr>
          <p:nvPr>
            <p:ph type="pic" idx="2"/>
          </p:nvPr>
        </p:nvSpPr>
        <p:spPr>
          <a:xfrm>
            <a:off x="-1295400" y="0"/>
            <a:ext cx="146607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 3">
  <p:cSld name="TITLE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1778000" y="1765300"/>
            <a:ext cx="104649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1778000" y="5029200"/>
            <a:ext cx="104649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 1">
  <p:cSld name="TITLE_AND_BODY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1625600" y="6362700"/>
            <a:ext cx="104649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800"/>
              <a:buFont typeface="Belleza"/>
              <a:buChar char="●"/>
              <a:defRPr sz="2800"/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2"/>
          </p:nvPr>
        </p:nvSpPr>
        <p:spPr>
          <a:xfrm>
            <a:off x="1625600" y="4254500"/>
            <a:ext cx="10464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48260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363929"/>
              </a:buClr>
              <a:buSzPts val="4000"/>
              <a:buFont typeface="Belleza"/>
              <a:buChar char="●"/>
              <a:defRPr sz="4000"/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55" name="Google Shape;155;p28" descr="usachSponsor.png"/>
          <p:cNvPicPr preferRelativeResize="0"/>
          <p:nvPr/>
        </p:nvPicPr>
        <p:blipFill rotWithShape="1">
          <a:blip r:embed="rId3">
            <a:alphaModFix/>
          </a:blip>
          <a:srcRect l="68959" t="514" r="5437" b="504"/>
          <a:stretch/>
        </p:blipFill>
        <p:spPr>
          <a:xfrm>
            <a:off x="738263" y="36988"/>
            <a:ext cx="998083" cy="154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10953915" y="9312591"/>
            <a:ext cx="12063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© Leo Medina</a:t>
            </a:r>
            <a:endParaRPr/>
          </a:p>
        </p:txBody>
      </p:sp>
      <p:sp>
        <p:nvSpPr>
          <p:cNvPr id="157" name="Google Shape;157;p28"/>
          <p:cNvSpPr txBox="1"/>
          <p:nvPr/>
        </p:nvSpPr>
        <p:spPr>
          <a:xfrm>
            <a:off x="1254137" y="9312591"/>
            <a:ext cx="34047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Organización de Computadores - 2020-01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to 3">
  <p:cSld name="Foto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>
            <a:spLocks noGrp="1"/>
          </p:cNvSpPr>
          <p:nvPr>
            <p:ph type="pic" idx="2"/>
          </p:nvPr>
        </p:nvSpPr>
        <p:spPr>
          <a:xfrm>
            <a:off x="-1295400" y="0"/>
            <a:ext cx="146607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 4">
  <p:cSld name="TITLE_5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1778000" y="1765300"/>
            <a:ext cx="104649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1778000" y="5029200"/>
            <a:ext cx="104649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gunta 1">
  <p:cSld name="MAIN_POINT_1_2_1_2_1">
    <p:bg>
      <p:bgPr>
        <a:solidFill>
          <a:srgbClr val="394049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80676" y="-98133"/>
            <a:ext cx="509100" cy="99606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6764" y="8669428"/>
            <a:ext cx="3178636" cy="100241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011058" y="843911"/>
            <a:ext cx="11550300" cy="11823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Roboto Light"/>
              <a:buNone/>
              <a:defRPr b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011058" y="2652514"/>
            <a:ext cx="11550300" cy="60114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, viñetas y foto">
  <p:cSld name="TITLE_AND_BODY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>
            <a:spLocks noGrp="1"/>
          </p:cNvSpPr>
          <p:nvPr>
            <p:ph type="pic" idx="2"/>
          </p:nvPr>
        </p:nvSpPr>
        <p:spPr>
          <a:xfrm>
            <a:off x="3438142" y="2844292"/>
            <a:ext cx="8437800" cy="5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1968500" y="2743200"/>
            <a:ext cx="4876800" cy="5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9527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  <a:defRPr sz="3000"/>
            </a:lvl1pPr>
            <a:lvl2pPr marL="914400" lvl="1" indent="-29527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  <a:defRPr sz="3000"/>
            </a:lvl2pPr>
            <a:lvl3pPr marL="1371600" lvl="2" indent="-29527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  <a:defRPr sz="3000"/>
            </a:lvl3pPr>
            <a:lvl4pPr marL="1828800" lvl="3" indent="-29527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  <a:defRPr sz="3000"/>
            </a:lvl4pPr>
            <a:lvl5pPr marL="2286000" lvl="4" indent="-29527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  <a:defRPr sz="3000"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69" name="Google Shape;169;p31" descr="usachSponsor.png"/>
          <p:cNvPicPr preferRelativeResize="0"/>
          <p:nvPr/>
        </p:nvPicPr>
        <p:blipFill rotWithShape="1">
          <a:blip r:embed="rId3">
            <a:alphaModFix/>
          </a:blip>
          <a:srcRect l="68959" t="514" r="5437" b="504"/>
          <a:stretch/>
        </p:blipFill>
        <p:spPr>
          <a:xfrm>
            <a:off x="738263" y="36988"/>
            <a:ext cx="998083" cy="154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1758077" y="152400"/>
            <a:ext cx="10864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  <a:defRPr sz="5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 txBox="1"/>
          <p:nvPr/>
        </p:nvSpPr>
        <p:spPr>
          <a:xfrm>
            <a:off x="10953915" y="9312591"/>
            <a:ext cx="12063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© Leo Medina</a:t>
            </a:r>
            <a:endParaRPr/>
          </a:p>
        </p:txBody>
      </p:sp>
      <p:sp>
        <p:nvSpPr>
          <p:cNvPr id="172" name="Google Shape;172;p31"/>
          <p:cNvSpPr txBox="1"/>
          <p:nvPr/>
        </p:nvSpPr>
        <p:spPr>
          <a:xfrm>
            <a:off x="1254137" y="9312591"/>
            <a:ext cx="3404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Organización de Computadores - 2020-01</a:t>
            </a: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iñetas">
  <p:cSld name="Viñeta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body" idx="1"/>
          </p:nvPr>
        </p:nvSpPr>
        <p:spPr>
          <a:xfrm>
            <a:off x="1955800" y="1663700"/>
            <a:ext cx="9753600" cy="6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Char char="•"/>
              <a:defRPr sz="4000"/>
            </a:lvl1pPr>
            <a:lvl2pPr marL="914400" lvl="1" indent="-317500" algn="l" rtl="0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Char char="•"/>
              <a:defRPr sz="4000"/>
            </a:lvl2pPr>
            <a:lvl3pPr marL="1371600" lvl="2" indent="-317500" algn="l" rtl="0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Char char="•"/>
              <a:defRPr sz="4000"/>
            </a:lvl3pPr>
            <a:lvl4pPr marL="1828800" lvl="3" indent="-317500" algn="l" rtl="0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Char char="•"/>
              <a:defRPr sz="4000"/>
            </a:lvl4pPr>
            <a:lvl5pPr marL="2286000" lvl="4" indent="-317500" algn="l" rtl="0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Char char="•"/>
              <a:defRPr sz="4000"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76" name="Google Shape;176;p32" descr="usachSponsor.png"/>
          <p:cNvPicPr preferRelativeResize="0"/>
          <p:nvPr/>
        </p:nvPicPr>
        <p:blipFill rotWithShape="1">
          <a:blip r:embed="rId3">
            <a:alphaModFix/>
          </a:blip>
          <a:srcRect l="68959" t="514" r="5437" b="504"/>
          <a:stretch/>
        </p:blipFill>
        <p:spPr>
          <a:xfrm>
            <a:off x="738263" y="36988"/>
            <a:ext cx="998083" cy="154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 txBox="1"/>
          <p:nvPr/>
        </p:nvSpPr>
        <p:spPr>
          <a:xfrm>
            <a:off x="10953915" y="9312591"/>
            <a:ext cx="12063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© Leo Medina</a:t>
            </a:r>
            <a:endParaRPr/>
          </a:p>
        </p:txBody>
      </p:sp>
      <p:sp>
        <p:nvSpPr>
          <p:cNvPr id="178" name="Google Shape;178;p32"/>
          <p:cNvSpPr txBox="1"/>
          <p:nvPr/>
        </p:nvSpPr>
        <p:spPr>
          <a:xfrm>
            <a:off x="1254137" y="9312591"/>
            <a:ext cx="3404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Organización de Computadores - 2020-01</a:t>
            </a: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to 4">
  <p:cSld name="Foto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>
            <a:spLocks noGrp="1"/>
          </p:cNvSpPr>
          <p:nvPr>
            <p:ph type="pic" idx="2"/>
          </p:nvPr>
        </p:nvSpPr>
        <p:spPr>
          <a:xfrm>
            <a:off x="-1295400" y="0"/>
            <a:ext cx="146607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 5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1778000" y="1765300"/>
            <a:ext cx="104649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1"/>
          </p:nvPr>
        </p:nvSpPr>
        <p:spPr>
          <a:xfrm>
            <a:off x="1778000" y="5029200"/>
            <a:ext cx="104649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to 5">
  <p:cSld name="TITLE_AND_BODY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>
            <a:spLocks noGrp="1"/>
          </p:cNvSpPr>
          <p:nvPr>
            <p:ph type="pic" idx="2"/>
          </p:nvPr>
        </p:nvSpPr>
        <p:spPr>
          <a:xfrm>
            <a:off x="-1295400" y="0"/>
            <a:ext cx="146607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(arriba) 2">
  <p:cSld name="Título (arriba)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1765935" y="152400"/>
            <a:ext cx="107676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  <a:defRPr sz="5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36" descr="usachSponsor.png"/>
          <p:cNvPicPr preferRelativeResize="0"/>
          <p:nvPr/>
        </p:nvPicPr>
        <p:blipFill rotWithShape="1">
          <a:blip r:embed="rId3">
            <a:alphaModFix/>
          </a:blip>
          <a:srcRect l="68959" t="514" r="5437" b="504"/>
          <a:stretch/>
        </p:blipFill>
        <p:spPr>
          <a:xfrm>
            <a:off x="738263" y="36988"/>
            <a:ext cx="998083" cy="154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/>
        </p:nvSpPr>
        <p:spPr>
          <a:xfrm>
            <a:off x="10953915" y="9312591"/>
            <a:ext cx="12063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© Leo Medina</a:t>
            </a:r>
            <a:endParaRPr/>
          </a:p>
        </p:txBody>
      </p:sp>
      <p:sp>
        <p:nvSpPr>
          <p:cNvPr id="194" name="Google Shape;194;p36"/>
          <p:cNvSpPr txBox="1"/>
          <p:nvPr/>
        </p:nvSpPr>
        <p:spPr>
          <a:xfrm>
            <a:off x="1254137" y="9312591"/>
            <a:ext cx="3404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Organización de Computadores - 2020-01</a:t>
            </a:r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, viñetas y foto 1">
  <p:cSld name="Título, viñetas y f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>
            <a:spLocks noGrp="1"/>
          </p:cNvSpPr>
          <p:nvPr>
            <p:ph type="pic" idx="2"/>
          </p:nvPr>
        </p:nvSpPr>
        <p:spPr>
          <a:xfrm>
            <a:off x="3438142" y="2844292"/>
            <a:ext cx="8437800" cy="5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200"/>
              <a:buFont typeface="Belleza"/>
              <a:buNone/>
              <a:defRPr sz="42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body" idx="1"/>
          </p:nvPr>
        </p:nvSpPr>
        <p:spPr>
          <a:xfrm>
            <a:off x="1968500" y="2743200"/>
            <a:ext cx="4876800" cy="5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9527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  <a:defRPr sz="3000"/>
            </a:lvl1pPr>
            <a:lvl2pPr marL="914400" lvl="1" indent="-29527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  <a:defRPr sz="3000"/>
            </a:lvl2pPr>
            <a:lvl3pPr marL="1371600" lvl="2" indent="-29527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  <a:defRPr sz="3000"/>
            </a:lvl3pPr>
            <a:lvl4pPr marL="1828800" lvl="3" indent="-29527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  <a:defRPr sz="3000"/>
            </a:lvl4pPr>
            <a:lvl5pPr marL="2286000" lvl="4" indent="-29527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  <a:defRPr sz="3000"/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●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○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99" name="Google Shape;199;p37" descr="usachSponsor.png"/>
          <p:cNvPicPr preferRelativeResize="0"/>
          <p:nvPr/>
        </p:nvPicPr>
        <p:blipFill rotWithShape="1">
          <a:blip r:embed="rId3">
            <a:alphaModFix/>
          </a:blip>
          <a:srcRect l="68959" t="514" r="5437" b="504"/>
          <a:stretch/>
        </p:blipFill>
        <p:spPr>
          <a:xfrm>
            <a:off x="738263" y="36988"/>
            <a:ext cx="998083" cy="154568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1758077" y="152400"/>
            <a:ext cx="10864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  <a:defRPr sz="5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7"/>
          <p:cNvSpPr txBox="1"/>
          <p:nvPr/>
        </p:nvSpPr>
        <p:spPr>
          <a:xfrm>
            <a:off x="10953915" y="9312591"/>
            <a:ext cx="12063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© Leo Medina</a:t>
            </a:r>
            <a:endParaRPr/>
          </a:p>
        </p:txBody>
      </p:sp>
      <p:sp>
        <p:nvSpPr>
          <p:cNvPr id="202" name="Google Shape;202;p37"/>
          <p:cNvSpPr txBox="1"/>
          <p:nvPr/>
        </p:nvSpPr>
        <p:spPr>
          <a:xfrm>
            <a:off x="1254137" y="9312591"/>
            <a:ext cx="3404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400"/>
              <a:buFont typeface="Belleza"/>
              <a:buNone/>
            </a:pPr>
            <a:r>
              <a:rPr lang="en-US" sz="1400" b="1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Organización de Computadores - 2020-01</a:t>
            </a:r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ldNum" idx="12"/>
          </p:nvPr>
        </p:nvSpPr>
        <p:spPr>
          <a:xfrm>
            <a:off x="12153899" y="9166859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400"/>
              <a:buFont typeface="Belleza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nto principal 1">
  <p:cSld name="MAIN_POINT_1_2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80676" y="-98133"/>
            <a:ext cx="5303100" cy="99606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867769" y="2705920"/>
            <a:ext cx="6502500" cy="4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16C"/>
              </a:buClr>
              <a:buSzPts val="3600"/>
              <a:buFont typeface="Roboto Light"/>
              <a:buNone/>
              <a:defRPr sz="3600" b="0">
                <a:solidFill>
                  <a:srgbClr val="54616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0293" y="8253108"/>
            <a:ext cx="3178636" cy="100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nto principal">
  <p:cSld name="MAIN_POINT_1_2_1_1_1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830578" y="-98133"/>
            <a:ext cx="5303100" cy="9960600"/>
          </a:xfrm>
          <a:prstGeom prst="rect">
            <a:avLst/>
          </a:prstGeom>
          <a:solidFill>
            <a:srgbClr val="394049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49102" y="2705920"/>
            <a:ext cx="6502500" cy="4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16C"/>
              </a:buClr>
              <a:buSzPts val="3600"/>
              <a:buFont typeface="Roboto Light"/>
              <a:buNone/>
              <a:defRPr sz="3600" b="0">
                <a:solidFill>
                  <a:srgbClr val="54616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253108"/>
            <a:ext cx="3178636" cy="100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2">
  <p:cSld name="MAIN_POINT_1_1">
    <p:bg>
      <p:bgPr>
        <a:solidFill>
          <a:srgbClr val="394049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4726613" y="9064486"/>
            <a:ext cx="8278200" cy="399900"/>
          </a:xfrm>
          <a:prstGeom prst="rect">
            <a:avLst/>
          </a:prstGeom>
          <a:solidFill>
            <a:srgbClr val="54616C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0" y="9064486"/>
            <a:ext cx="4726500" cy="3999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2086043" y="8891276"/>
            <a:ext cx="780300" cy="7461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2204" y="7813001"/>
            <a:ext cx="3178636" cy="100241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1323520" y="2647716"/>
            <a:ext cx="10357800" cy="2164800"/>
          </a:xfrm>
          <a:prstGeom prst="rect">
            <a:avLst/>
          </a:prstGeom>
        </p:spPr>
        <p:txBody>
          <a:bodyPr spcFirstLastPara="1" wrap="square" lIns="130025" tIns="130025" rIns="130025" bIns="1300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1323520" y="4812622"/>
            <a:ext cx="9928500" cy="15078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Roboto Light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 Light"/>
              <a:buNone/>
              <a:defRPr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 Light"/>
              <a:buNone/>
              <a:defRPr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 Light"/>
              <a:buNone/>
              <a:defRPr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 Light"/>
              <a:buNone/>
              <a:defRPr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 Light"/>
              <a:buNone/>
              <a:defRPr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 Light"/>
              <a:buNone/>
              <a:defRPr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 Light"/>
              <a:buNone/>
              <a:defRPr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 Light"/>
              <a:buNone/>
              <a:defRPr sz="2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0187" y="8350880"/>
            <a:ext cx="966400" cy="3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/>
        </p:nvSpPr>
        <p:spPr>
          <a:xfrm>
            <a:off x="4657387" y="8248676"/>
            <a:ext cx="72129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Prof. Carlos González Cortés</a:t>
            </a:r>
            <a:br>
              <a:rPr lang="en-US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</a:br>
            <a:r>
              <a:rPr lang="en-US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* Algunas imágenes pueden estar sujetas a derechos de autor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">
  <p:cSld name="MAIN_POINT_1_1_2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4726613" y="9064486"/>
            <a:ext cx="8278200" cy="399900"/>
          </a:xfrm>
          <a:prstGeom prst="rect">
            <a:avLst/>
          </a:prstGeom>
          <a:solidFill>
            <a:srgbClr val="54616C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0" y="9064486"/>
            <a:ext cx="4726500" cy="3999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23520" y="2647716"/>
            <a:ext cx="10357800" cy="2164800"/>
          </a:xfrm>
          <a:prstGeom prst="rect">
            <a:avLst/>
          </a:prstGeom>
        </p:spPr>
        <p:txBody>
          <a:bodyPr spcFirstLastPara="1" wrap="square" lIns="130025" tIns="130025" rIns="130025" bIns="1300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3600"/>
              <a:buFont typeface="Roboto"/>
              <a:buNone/>
              <a:defRPr sz="3600" b="0">
                <a:solidFill>
                  <a:srgbClr val="39404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6800"/>
              <a:buFont typeface="Roboto"/>
              <a:buNone/>
              <a:defRPr sz="6800" b="0">
                <a:solidFill>
                  <a:srgbClr val="39404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6800"/>
              <a:buFont typeface="Roboto"/>
              <a:buNone/>
              <a:defRPr sz="6800" b="0">
                <a:solidFill>
                  <a:srgbClr val="39404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6800"/>
              <a:buFont typeface="Roboto"/>
              <a:buNone/>
              <a:defRPr sz="6800" b="0">
                <a:solidFill>
                  <a:srgbClr val="39404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6800"/>
              <a:buFont typeface="Roboto"/>
              <a:buNone/>
              <a:defRPr sz="6800" b="0">
                <a:solidFill>
                  <a:srgbClr val="39404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6800"/>
              <a:buFont typeface="Roboto"/>
              <a:buNone/>
              <a:defRPr sz="6800" b="0">
                <a:solidFill>
                  <a:srgbClr val="39404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6800"/>
              <a:buFont typeface="Roboto"/>
              <a:buNone/>
              <a:defRPr sz="6800" b="0">
                <a:solidFill>
                  <a:srgbClr val="39404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6800"/>
              <a:buFont typeface="Roboto"/>
              <a:buNone/>
              <a:defRPr sz="6800" b="0">
                <a:solidFill>
                  <a:srgbClr val="39404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6800"/>
              <a:buFont typeface="Roboto"/>
              <a:buNone/>
              <a:defRPr sz="6800" b="0">
                <a:solidFill>
                  <a:srgbClr val="39404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2086043" y="8891276"/>
            <a:ext cx="780300" cy="7461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2204" y="7813001"/>
            <a:ext cx="3178636" cy="100241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323520" y="4812622"/>
            <a:ext cx="9928500" cy="15078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Light"/>
              <a:buNone/>
              <a:defRPr sz="26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Light"/>
              <a:buNone/>
              <a:defRPr sz="26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Light"/>
              <a:buNone/>
              <a:defRPr sz="26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Light"/>
              <a:buNone/>
              <a:defRPr sz="26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Light"/>
              <a:buNone/>
              <a:defRPr sz="26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Light"/>
              <a:buNone/>
              <a:defRPr sz="26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Light"/>
              <a:buNone/>
              <a:defRPr sz="26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Light"/>
              <a:buNone/>
              <a:defRPr sz="2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0187" y="8350880"/>
            <a:ext cx="966400" cy="3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57387" y="8248676"/>
            <a:ext cx="72129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94049"/>
                </a:solidFill>
                <a:latin typeface="Roboto Thin"/>
                <a:ea typeface="Roboto Thin"/>
                <a:cs typeface="Roboto Thin"/>
                <a:sym typeface="Roboto Thin"/>
              </a:rPr>
              <a:t>* Algunas imágenes pueden estar sujetas a derechos de autor</a:t>
            </a:r>
            <a:endParaRPr sz="1400">
              <a:solidFill>
                <a:srgbClr val="39404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filas">
  <p:cSld name="MAIN_POINT_1_1_1_1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2493370" y="5450418"/>
            <a:ext cx="2361900" cy="2361900"/>
          </a:xfrm>
          <a:prstGeom prst="ellipse">
            <a:avLst/>
          </a:prstGeom>
          <a:solidFill>
            <a:srgbClr val="54616C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2493370" y="2086951"/>
            <a:ext cx="2361900" cy="2361900"/>
          </a:xfrm>
          <a:prstGeom prst="ellipse">
            <a:avLst/>
          </a:prstGeom>
          <a:solidFill>
            <a:srgbClr val="54616C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169813" y="9497979"/>
            <a:ext cx="9922500" cy="2913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131307" y="9497979"/>
            <a:ext cx="3301200" cy="291300"/>
          </a:xfrm>
          <a:prstGeom prst="rect">
            <a:avLst/>
          </a:prstGeom>
          <a:solidFill>
            <a:srgbClr val="394049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2086043" y="8891276"/>
            <a:ext cx="780300" cy="7461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-131307" y="-35650"/>
            <a:ext cx="13223700" cy="2913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43307" y="410406"/>
            <a:ext cx="12118200" cy="1182300"/>
          </a:xfrm>
          <a:prstGeom prst="rect">
            <a:avLst/>
          </a:prstGeom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4300"/>
              <a:buFont typeface="Roboto Light"/>
              <a:buNone/>
              <a:defRPr b="0">
                <a:solidFill>
                  <a:srgbClr val="39404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1587307" y="4943208"/>
            <a:ext cx="9786600" cy="666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5035307" y="2017422"/>
            <a:ext cx="5341500" cy="25878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>
            <a:lvl1pPr marL="457200" lvl="0" indent="-444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5035307" y="5345043"/>
            <a:ext cx="5341500" cy="25878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>
            <a:lvl1pPr marL="457200" lvl="0" indent="-444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354" y="8738808"/>
            <a:ext cx="1866073" cy="58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cía 2">
  <p:cSld name="MAIN_POINT_1_1_1_1_1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3169813" y="9497979"/>
            <a:ext cx="9922500" cy="2913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-131307" y="9497979"/>
            <a:ext cx="3301200" cy="291300"/>
          </a:xfrm>
          <a:prstGeom prst="rect">
            <a:avLst/>
          </a:prstGeom>
          <a:solidFill>
            <a:srgbClr val="394049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12086043" y="8891276"/>
            <a:ext cx="780300" cy="746100"/>
          </a:xfrm>
          <a:prstGeom prst="rect">
            <a:avLst/>
          </a:prstGeom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5" name="Google Shape;65;p10"/>
          <p:cNvSpPr/>
          <p:nvPr/>
        </p:nvSpPr>
        <p:spPr>
          <a:xfrm>
            <a:off x="-131307" y="-35650"/>
            <a:ext cx="13223700" cy="29130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354" y="8738808"/>
            <a:ext cx="1866073" cy="58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200" cy="1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049"/>
              </a:buClr>
              <a:buSzPts val="4300"/>
              <a:buFont typeface="Roboto Light"/>
              <a:buNone/>
              <a:defRPr sz="4300">
                <a:solidFill>
                  <a:srgbClr val="39404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Roboto"/>
              <a:buNone/>
              <a:defRPr sz="4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Roboto"/>
              <a:buNone/>
              <a:defRPr sz="4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Roboto"/>
              <a:buNone/>
              <a:defRPr sz="4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Roboto"/>
              <a:buNone/>
              <a:defRPr sz="4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Roboto"/>
              <a:buNone/>
              <a:defRPr sz="4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Roboto"/>
              <a:buNone/>
              <a:defRPr sz="4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Roboto"/>
              <a:buNone/>
              <a:defRPr sz="4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Roboto"/>
              <a:buNone/>
              <a:defRPr sz="4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marL="457200" lvl="0" indent="-444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Roboto"/>
              <a:buChar char="●"/>
              <a:defRPr sz="3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sz="2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sz="2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●"/>
              <a:defRPr sz="2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sz="2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sz="2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●"/>
              <a:defRPr sz="2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sz="2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sz="2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2086043" y="8891276"/>
            <a:ext cx="7803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lvl="0" algn="r" rtl="0">
              <a:buNone/>
              <a:defRPr sz="1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1323520" y="2647716"/>
            <a:ext cx="10357800" cy="21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ct val="100000"/>
              <a:buFont typeface="Belleza"/>
              <a:buNone/>
            </a:pPr>
            <a:r>
              <a:rPr lang="es-ES_tradnl" sz="72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Organización de Computadores</a:t>
            </a:r>
            <a:endParaRPr lang="es-ES_tradnl" sz="2400" dirty="0"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"/>
          </p:nvPr>
        </p:nvSpPr>
        <p:spPr>
          <a:xfrm>
            <a:off x="1323520" y="4812622"/>
            <a:ext cx="9928500" cy="15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lnSpcReduction="1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ct val="100000"/>
              <a:buFont typeface="Belleza"/>
              <a:buNone/>
            </a:pPr>
            <a:r>
              <a:rPr lang="es-CL" sz="3150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Prof. Viktor Tapia</a:t>
            </a:r>
            <a:endParaRPr sz="3150" dirty="0">
              <a:solidFill>
                <a:srgbClr val="363929"/>
              </a:solidFill>
              <a:latin typeface="Belleza"/>
              <a:ea typeface="Belleza"/>
              <a:cs typeface="Belleza"/>
              <a:sym typeface="Bellez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ct val="100000"/>
              <a:buFont typeface="Belleza"/>
              <a:buNone/>
            </a:pPr>
            <a:r>
              <a:rPr lang="es-ES_tradnl" sz="315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Depto. de Ingeniería Informática</a:t>
            </a:r>
            <a:endParaRPr lang="es-ES_tradnl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ct val="100000"/>
              <a:buFont typeface="Belleza"/>
              <a:buNone/>
            </a:pPr>
            <a:r>
              <a:rPr lang="en-US" sz="3150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Ejemplo</a:t>
            </a:r>
            <a:endParaRPr/>
          </a:p>
        </p:txBody>
      </p:sp>
      <p:sp>
        <p:nvSpPr>
          <p:cNvPr id="266" name="Google Shape;266;p47"/>
          <p:cNvSpPr txBox="1">
            <a:spLocks noGrp="1"/>
          </p:cNvSpPr>
          <p:nvPr>
            <p:ph type="body" idx="1"/>
          </p:nvPr>
        </p:nvSpPr>
        <p:spPr>
          <a:xfrm>
            <a:off x="670135" y="2185434"/>
            <a:ext cx="12118200" cy="64785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/>
              <a:t>Si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informático</a:t>
            </a:r>
            <a:r>
              <a:rPr lang="en-US" dirty="0"/>
              <a:t> se </a:t>
            </a:r>
            <a:r>
              <a:rPr lang="en-US" dirty="0" err="1"/>
              <a:t>realizan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b="1" dirty="0"/>
              <a:t>¿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ocurre</a:t>
            </a:r>
            <a:r>
              <a:rPr lang="en-US" b="1" dirty="0"/>
              <a:t>: </a:t>
            </a:r>
            <a:r>
              <a:rPr lang="en-US" b="1" dirty="0" err="1"/>
              <a:t>aumenta</a:t>
            </a:r>
            <a:r>
              <a:rPr lang="en-US" b="1" dirty="0"/>
              <a:t> la </a:t>
            </a:r>
            <a:r>
              <a:rPr lang="en-US" b="1" dirty="0" err="1"/>
              <a:t>productividad</a:t>
            </a:r>
            <a:r>
              <a:rPr lang="en-US" b="1" dirty="0"/>
              <a:t>, se reduce el </a:t>
            </a:r>
            <a:r>
              <a:rPr lang="en-US" b="1" dirty="0" err="1"/>
              <a:t>tiempo</a:t>
            </a:r>
            <a:r>
              <a:rPr lang="en-US" b="1" dirty="0"/>
              <a:t> de </a:t>
            </a:r>
            <a:r>
              <a:rPr lang="en-US" b="1" dirty="0" err="1"/>
              <a:t>ejecución</a:t>
            </a:r>
            <a:r>
              <a:rPr lang="en-US" b="1" dirty="0"/>
              <a:t> o ambos a la </a:t>
            </a:r>
            <a:r>
              <a:rPr lang="en-US" b="1" dirty="0" err="1"/>
              <a:t>vez</a:t>
            </a:r>
            <a:r>
              <a:rPr lang="en-US" b="1" dirty="0"/>
              <a:t>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/>
              <a:t>1. Se </a:t>
            </a:r>
            <a:r>
              <a:rPr lang="en-US" dirty="0" err="1"/>
              <a:t>reemplaza</a:t>
            </a:r>
            <a:r>
              <a:rPr lang="en-US" dirty="0"/>
              <a:t> el </a:t>
            </a:r>
            <a:r>
              <a:rPr lang="en-US" dirty="0" err="1"/>
              <a:t>procesador</a:t>
            </a:r>
            <a:r>
              <a:rPr lang="en-US" dirty="0"/>
              <a:t> de un </a:t>
            </a:r>
            <a:r>
              <a:rPr lang="en-US" dirty="0" err="1"/>
              <a:t>computador</a:t>
            </a:r>
            <a:r>
              <a:rPr lang="en-US" dirty="0"/>
              <a:t> por una </a:t>
            </a:r>
            <a:r>
              <a:rPr lang="en-US" dirty="0" err="1"/>
              <a:t>versión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rápida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/>
              <a:t>2. Se </a:t>
            </a:r>
            <a:r>
              <a:rPr lang="en-US" dirty="0" err="1"/>
              <a:t>añaden</a:t>
            </a:r>
            <a:r>
              <a:rPr lang="en-US" dirty="0"/>
              <a:t> </a:t>
            </a:r>
            <a:r>
              <a:rPr lang="en-US" dirty="0" err="1"/>
              <a:t>procesadores</a:t>
            </a:r>
            <a:r>
              <a:rPr lang="en-US" dirty="0"/>
              <a:t> a un </a:t>
            </a:r>
            <a:r>
              <a:rPr lang="en-US" dirty="0" err="1"/>
              <a:t>sistema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múltiples</a:t>
            </a:r>
            <a:r>
              <a:rPr lang="en-US" dirty="0"/>
              <a:t> </a:t>
            </a:r>
            <a:r>
              <a:rPr lang="en-US" dirty="0" err="1"/>
              <a:t>procesadores</a:t>
            </a:r>
            <a:r>
              <a:rPr lang="en-US" dirty="0"/>
              <a:t> para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tareas</a:t>
            </a:r>
            <a:r>
              <a:rPr lang="en-US" dirty="0"/>
              <a:t>, por </a:t>
            </a:r>
            <a:r>
              <a:rPr lang="en-US" dirty="0" err="1"/>
              <a:t>ejemplo</a:t>
            </a:r>
            <a:r>
              <a:rPr lang="en-US" dirty="0"/>
              <a:t>, </a:t>
            </a:r>
            <a:r>
              <a:rPr lang="en-US" dirty="0" err="1"/>
              <a:t>buscar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World Wide Web.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body" idx="4294967295"/>
          </p:nvPr>
        </p:nvSpPr>
        <p:spPr>
          <a:xfrm>
            <a:off x="670135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•"/>
            </a:pPr>
            <a:r>
              <a:rPr lang="en-US">
                <a:solidFill>
                  <a:srgbClr val="FFFFFF"/>
                </a:solidFill>
              </a:rPr>
              <a:t>Si una máquina A corre un programa en 10 segundos y una máquina B corre el mismo programa en 15 segundos, </a:t>
            </a:r>
            <a:r>
              <a:rPr lang="en-US" b="1">
                <a:solidFill>
                  <a:srgbClr val="FFFFFF"/>
                </a:solidFill>
              </a:rPr>
              <a:t>¿Cuánto más rápido es A que B?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8" name="Google Shape;278;p49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Ejemplo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>
            <a:spLocks noGrp="1"/>
          </p:cNvSpPr>
          <p:nvPr>
            <p:ph type="body" idx="4294967295"/>
          </p:nvPr>
        </p:nvSpPr>
        <p:spPr>
          <a:xfrm>
            <a:off x="670135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•"/>
            </a:pPr>
            <a:r>
              <a:rPr lang="en-US">
                <a:solidFill>
                  <a:srgbClr val="FFFFFF"/>
                </a:solidFill>
              </a:rPr>
              <a:t>Si un computador A ejecuta un programa en 1000 mili-segundos y un computador B ejecuta el mismo programa en 800 mili-segundos, </a:t>
            </a:r>
            <a:r>
              <a:rPr lang="en-US" b="1">
                <a:solidFill>
                  <a:srgbClr val="FFFFFF"/>
                </a:solidFill>
              </a:rPr>
              <a:t>¿cuánto más rápida es B respecto de A?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4" name="Google Shape;284;p50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Ejemplo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85000" lnSpcReduction="20000"/>
          </a:bodyPr>
          <a:lstStyle/>
          <a:p>
            <a:pPr marL="647700" lvl="0" indent="-49561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300" b="1" dirty="0"/>
              <a:t>El </a:t>
            </a:r>
            <a:r>
              <a:rPr lang="en-US" sz="3300" b="1" dirty="0" err="1"/>
              <a:t>tiempo</a:t>
            </a:r>
            <a:r>
              <a:rPr lang="en-US" sz="3300" b="1" dirty="0"/>
              <a:t> de </a:t>
            </a:r>
            <a:r>
              <a:rPr lang="en-US" sz="3300" b="1" dirty="0" err="1"/>
              <a:t>ejecución</a:t>
            </a:r>
            <a:r>
              <a:rPr lang="en-US" sz="3300" b="1" dirty="0"/>
              <a:t> es la </a:t>
            </a:r>
            <a:r>
              <a:rPr lang="en-US" sz="3300" b="1" dirty="0" err="1"/>
              <a:t>medida</a:t>
            </a:r>
            <a:r>
              <a:rPr lang="en-US" sz="3300" b="1" dirty="0"/>
              <a:t> de </a:t>
            </a:r>
            <a:r>
              <a:rPr lang="en-US" sz="3300" b="1" dirty="0" err="1"/>
              <a:t>rendimiento</a:t>
            </a:r>
            <a:r>
              <a:rPr lang="en-US" sz="3300" b="1" dirty="0"/>
              <a:t> (performance) de un </a:t>
            </a:r>
            <a:r>
              <a:rPr lang="en-US" sz="3300" b="1" dirty="0" err="1"/>
              <a:t>computador</a:t>
            </a:r>
            <a:r>
              <a:rPr lang="en-US" sz="3300" b="1" dirty="0"/>
              <a:t>. </a:t>
            </a:r>
            <a:endParaRPr sz="3300" b="1" dirty="0"/>
          </a:p>
          <a:p>
            <a:pPr marL="647700" lvl="0" indent="-49561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300" dirty="0" err="1"/>
              <a:t>Aquel</a:t>
            </a:r>
            <a:r>
              <a:rPr lang="en-US" sz="3300" dirty="0"/>
              <a:t> que </a:t>
            </a:r>
            <a:r>
              <a:rPr lang="en-US" sz="3300" dirty="0" err="1"/>
              <a:t>realice</a:t>
            </a:r>
            <a:r>
              <a:rPr lang="en-US" sz="3300" dirty="0"/>
              <a:t> la </a:t>
            </a:r>
            <a:r>
              <a:rPr lang="en-US" sz="3300" dirty="0" err="1"/>
              <a:t>misma</a:t>
            </a:r>
            <a:r>
              <a:rPr lang="en-US" sz="3300" dirty="0"/>
              <a:t> carga de </a:t>
            </a:r>
            <a:r>
              <a:rPr lang="en-US" sz="3300" dirty="0" err="1"/>
              <a:t>trabajo</a:t>
            </a:r>
            <a:r>
              <a:rPr lang="en-US" sz="3300" dirty="0"/>
              <a:t> </a:t>
            </a:r>
            <a:r>
              <a:rPr lang="en-US" sz="3300" dirty="0" err="1"/>
              <a:t>en</a:t>
            </a:r>
            <a:r>
              <a:rPr lang="en-US" sz="3300" dirty="0"/>
              <a:t> </a:t>
            </a:r>
            <a:r>
              <a:rPr lang="en-US" sz="3300" dirty="0" err="1"/>
              <a:t>menos</a:t>
            </a:r>
            <a:r>
              <a:rPr lang="en-US" sz="3300" dirty="0"/>
              <a:t> </a:t>
            </a:r>
            <a:r>
              <a:rPr lang="en-US" sz="3300" dirty="0" err="1"/>
              <a:t>tiempo</a:t>
            </a:r>
            <a:r>
              <a:rPr lang="en-US" sz="3300" dirty="0"/>
              <a:t> es </a:t>
            </a:r>
            <a:r>
              <a:rPr lang="en-US" sz="3300" dirty="0" err="1"/>
              <a:t>el</a:t>
            </a:r>
            <a:r>
              <a:rPr lang="en-US" sz="3300" dirty="0"/>
              <a:t> </a:t>
            </a:r>
            <a:r>
              <a:rPr lang="en-US" sz="3300" dirty="0" err="1"/>
              <a:t>más</a:t>
            </a:r>
            <a:r>
              <a:rPr lang="en-US" sz="3300" dirty="0"/>
              <a:t> </a:t>
            </a:r>
            <a:r>
              <a:rPr lang="en-US" sz="3300" dirty="0" err="1"/>
              <a:t>rápido</a:t>
            </a:r>
            <a:endParaRPr sz="3300" dirty="0"/>
          </a:p>
          <a:p>
            <a:pPr marL="647700" lvl="0" indent="-49561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300" dirty="0"/>
              <a:t>El </a:t>
            </a:r>
            <a:r>
              <a:rPr lang="en-US" sz="3300" dirty="0" err="1"/>
              <a:t>tiempo</a:t>
            </a:r>
            <a:r>
              <a:rPr lang="en-US" sz="3300" dirty="0"/>
              <a:t> de </a:t>
            </a:r>
            <a:r>
              <a:rPr lang="en-US" sz="3300" dirty="0" err="1"/>
              <a:t>ejecución</a:t>
            </a:r>
            <a:r>
              <a:rPr lang="en-US" sz="3300" dirty="0"/>
              <a:t> de un </a:t>
            </a:r>
            <a:r>
              <a:rPr lang="en-US" sz="3300" dirty="0" err="1"/>
              <a:t>programa</a:t>
            </a:r>
            <a:r>
              <a:rPr lang="en-US" sz="3300" dirty="0"/>
              <a:t> se </a:t>
            </a:r>
            <a:r>
              <a:rPr lang="en-US" sz="3300" dirty="0" err="1"/>
              <a:t>mide</a:t>
            </a:r>
            <a:r>
              <a:rPr lang="en-US" sz="3300" dirty="0"/>
              <a:t> </a:t>
            </a:r>
            <a:r>
              <a:rPr lang="en-US" sz="3300" dirty="0" err="1"/>
              <a:t>en</a:t>
            </a:r>
            <a:r>
              <a:rPr lang="en-US" sz="3300" dirty="0"/>
              <a:t> </a:t>
            </a:r>
            <a:r>
              <a:rPr lang="en-US" sz="3300" dirty="0" err="1"/>
              <a:t>segundos</a:t>
            </a:r>
            <a:r>
              <a:rPr lang="en-US" sz="3300" dirty="0"/>
              <a:t> </a:t>
            </a:r>
            <a:r>
              <a:rPr lang="en-US" sz="3300" dirty="0" err="1"/>
              <a:t>por</a:t>
            </a:r>
            <a:r>
              <a:rPr lang="en-US" sz="3300" dirty="0"/>
              <a:t> </a:t>
            </a:r>
            <a:r>
              <a:rPr lang="en-US" sz="3300" dirty="0" err="1"/>
              <a:t>programa</a:t>
            </a:r>
            <a:r>
              <a:rPr lang="en-US" sz="3300" dirty="0"/>
              <a:t> </a:t>
            </a:r>
            <a:endParaRPr sz="3300" dirty="0"/>
          </a:p>
          <a:p>
            <a:pPr marL="647700" lvl="0" indent="-49561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300" dirty="0" err="1"/>
              <a:t>También</a:t>
            </a:r>
            <a:r>
              <a:rPr lang="en-US" sz="3300" dirty="0"/>
              <a:t> </a:t>
            </a:r>
            <a:r>
              <a:rPr lang="en-US" sz="3300" dirty="0" err="1"/>
              <a:t>puede</a:t>
            </a:r>
            <a:r>
              <a:rPr lang="en-US" sz="3300" dirty="0"/>
              <a:t> ser </a:t>
            </a:r>
            <a:r>
              <a:rPr lang="en-US" sz="3300" dirty="0" err="1"/>
              <a:t>definido</a:t>
            </a:r>
            <a:r>
              <a:rPr lang="en-US" sz="3300" dirty="0"/>
              <a:t> de </a:t>
            </a:r>
            <a:r>
              <a:rPr lang="en-US" sz="3300" dirty="0" err="1"/>
              <a:t>otros</a:t>
            </a:r>
            <a:r>
              <a:rPr lang="en-US" sz="3300" dirty="0"/>
              <a:t> </a:t>
            </a:r>
            <a:r>
              <a:rPr lang="en-US" sz="3300" dirty="0" err="1"/>
              <a:t>términos</a:t>
            </a:r>
            <a:r>
              <a:rPr lang="en-US" sz="3300" dirty="0"/>
              <a:t>: </a:t>
            </a:r>
            <a:r>
              <a:rPr lang="en-US" sz="3300" dirty="0" err="1"/>
              <a:t>reloj</a:t>
            </a:r>
            <a:r>
              <a:rPr lang="en-US" sz="3300" dirty="0"/>
              <a:t>, </a:t>
            </a:r>
            <a:r>
              <a:rPr lang="en-US" sz="3300" dirty="0" err="1"/>
              <a:t>tiempo</a:t>
            </a:r>
            <a:r>
              <a:rPr lang="en-US" sz="3300" dirty="0"/>
              <a:t> de </a:t>
            </a:r>
            <a:r>
              <a:rPr lang="en-US" sz="3300" dirty="0" err="1"/>
              <a:t>respuesta</a:t>
            </a:r>
            <a:r>
              <a:rPr lang="en-US" sz="3300" dirty="0"/>
              <a:t>, o </a:t>
            </a:r>
            <a:r>
              <a:rPr lang="en-US" sz="3300" dirty="0" err="1"/>
              <a:t>tiempo</a:t>
            </a:r>
            <a:r>
              <a:rPr lang="en-US" sz="3300" dirty="0"/>
              <a:t> </a:t>
            </a:r>
            <a:r>
              <a:rPr lang="en-US" sz="3300" dirty="0" err="1"/>
              <a:t>transcurrido</a:t>
            </a:r>
            <a:r>
              <a:rPr lang="en-US" sz="3300" dirty="0"/>
              <a:t> </a:t>
            </a:r>
            <a:endParaRPr sz="3300" dirty="0"/>
          </a:p>
          <a:p>
            <a:pPr marL="647700" lvl="0" indent="-49561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300" dirty="0"/>
              <a:t>El </a:t>
            </a:r>
            <a:r>
              <a:rPr lang="en-US" sz="3300" dirty="0" err="1"/>
              <a:t>tiempo</a:t>
            </a:r>
            <a:r>
              <a:rPr lang="en-US" sz="3300" dirty="0"/>
              <a:t> total de </a:t>
            </a:r>
            <a:r>
              <a:rPr lang="en-US" sz="3300" dirty="0" err="1"/>
              <a:t>ejecución</a:t>
            </a:r>
            <a:r>
              <a:rPr lang="en-US" sz="3300" dirty="0"/>
              <a:t> </a:t>
            </a:r>
            <a:r>
              <a:rPr lang="en-US" sz="3300" dirty="0" err="1"/>
              <a:t>involucra</a:t>
            </a:r>
            <a:r>
              <a:rPr lang="en-US" sz="3300" dirty="0"/>
              <a:t> </a:t>
            </a:r>
            <a:r>
              <a:rPr lang="en-US" sz="3300" dirty="0" err="1"/>
              <a:t>los</a:t>
            </a:r>
            <a:r>
              <a:rPr lang="en-US" sz="3300" dirty="0"/>
              <a:t> </a:t>
            </a:r>
            <a:r>
              <a:rPr lang="en-US" sz="3300" dirty="0" err="1"/>
              <a:t>accesos</a:t>
            </a:r>
            <a:r>
              <a:rPr lang="en-US" sz="3300" dirty="0"/>
              <a:t> a disco, a </a:t>
            </a:r>
            <a:r>
              <a:rPr lang="en-US" sz="3300" dirty="0" err="1"/>
              <a:t>memoria</a:t>
            </a:r>
            <a:r>
              <a:rPr lang="en-US" sz="3300" dirty="0"/>
              <a:t>, I/O y </a:t>
            </a:r>
            <a:r>
              <a:rPr lang="en-US" sz="3300" dirty="0" err="1"/>
              <a:t>el</a:t>
            </a:r>
            <a:r>
              <a:rPr lang="en-US" sz="3300" dirty="0"/>
              <a:t> overhead del Sistema </a:t>
            </a:r>
            <a:r>
              <a:rPr lang="en-US" sz="3300" dirty="0" err="1"/>
              <a:t>Operativo</a:t>
            </a:r>
            <a:endParaRPr sz="3300" dirty="0"/>
          </a:p>
          <a:p>
            <a:pPr marL="647700" lvl="0" indent="-49561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300" dirty="0"/>
              <a:t>Es </a:t>
            </a:r>
            <a:r>
              <a:rPr lang="en-US" sz="3300" dirty="0" err="1"/>
              <a:t>difícil</a:t>
            </a:r>
            <a:r>
              <a:rPr lang="en-US" sz="3300" dirty="0"/>
              <a:t> </a:t>
            </a:r>
            <a:r>
              <a:rPr lang="en-US" sz="3300" dirty="0" err="1"/>
              <a:t>determinar</a:t>
            </a:r>
            <a:r>
              <a:rPr lang="en-US" sz="3300" dirty="0"/>
              <a:t> </a:t>
            </a:r>
            <a:r>
              <a:rPr lang="en-US" sz="3300" dirty="0" err="1"/>
              <a:t>el</a:t>
            </a:r>
            <a:r>
              <a:rPr lang="en-US" sz="3300" dirty="0"/>
              <a:t> </a:t>
            </a:r>
            <a:r>
              <a:rPr lang="en-US" sz="3300" dirty="0" err="1"/>
              <a:t>tiempo</a:t>
            </a:r>
            <a:r>
              <a:rPr lang="en-US" sz="3300" dirty="0"/>
              <a:t> para </a:t>
            </a:r>
            <a:r>
              <a:rPr lang="en-US" sz="3300" dirty="0" err="1"/>
              <a:t>cada</a:t>
            </a:r>
            <a:r>
              <a:rPr lang="en-US" sz="3300" dirty="0"/>
              <a:t> uno de </a:t>
            </a:r>
            <a:r>
              <a:rPr lang="en-US" sz="3300" dirty="0" err="1"/>
              <a:t>estos</a:t>
            </a:r>
            <a:r>
              <a:rPr lang="en-US" sz="3300" dirty="0"/>
              <a:t> </a:t>
            </a:r>
            <a:r>
              <a:rPr lang="en-US" sz="3300" dirty="0" err="1"/>
              <a:t>componentes</a:t>
            </a:r>
            <a:endParaRPr sz="3300" dirty="0"/>
          </a:p>
          <a:p>
            <a:pPr marL="647700" lvl="0" indent="-495617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•"/>
            </a:pPr>
            <a:r>
              <a:rPr lang="en-US" sz="3300" dirty="0" err="1"/>
              <a:t>Generalmente</a:t>
            </a:r>
            <a:r>
              <a:rPr lang="en-US" sz="3300" dirty="0"/>
              <a:t> </a:t>
            </a:r>
            <a:r>
              <a:rPr lang="en-US" sz="3300" dirty="0" err="1"/>
              <a:t>los</a:t>
            </a:r>
            <a:r>
              <a:rPr lang="en-US" sz="3300" dirty="0"/>
              <a:t> </a:t>
            </a:r>
            <a:r>
              <a:rPr lang="en-US" sz="3300" dirty="0" err="1"/>
              <a:t>computadores</a:t>
            </a:r>
            <a:r>
              <a:rPr lang="en-US" sz="3300" dirty="0"/>
              <a:t> </a:t>
            </a:r>
            <a:r>
              <a:rPr lang="en-US" sz="3300" dirty="0" err="1"/>
              <a:t>pueden</a:t>
            </a:r>
            <a:r>
              <a:rPr lang="en-US" sz="3300" dirty="0"/>
              <a:t> </a:t>
            </a:r>
            <a:r>
              <a:rPr lang="en-US" sz="3300" dirty="0" err="1"/>
              <a:t>trabajar</a:t>
            </a:r>
            <a:r>
              <a:rPr lang="en-US" sz="3300" dirty="0"/>
              <a:t> </a:t>
            </a:r>
            <a:r>
              <a:rPr lang="en-US" sz="3300" dirty="0" err="1"/>
              <a:t>en</a:t>
            </a:r>
            <a:r>
              <a:rPr lang="en-US" sz="3300" dirty="0"/>
              <a:t> </a:t>
            </a:r>
            <a:r>
              <a:rPr lang="en-US" sz="3300" dirty="0" err="1"/>
              <a:t>varios</a:t>
            </a:r>
            <a:r>
              <a:rPr lang="en-US" sz="3300" dirty="0"/>
              <a:t> </a:t>
            </a:r>
            <a:r>
              <a:rPr lang="en-US" sz="3300" dirty="0" err="1"/>
              <a:t>procesos</a:t>
            </a:r>
            <a:r>
              <a:rPr lang="en-US" sz="3300" dirty="0"/>
              <a:t> de </a:t>
            </a:r>
            <a:r>
              <a:rPr lang="en-US" sz="3300" dirty="0" err="1"/>
              <a:t>manera</a:t>
            </a:r>
            <a:r>
              <a:rPr lang="en-US" sz="3300" dirty="0"/>
              <a:t> </a:t>
            </a:r>
            <a:r>
              <a:rPr lang="en-US" sz="3300" dirty="0" err="1"/>
              <a:t>simultánea</a:t>
            </a:r>
            <a:endParaRPr sz="3300" dirty="0"/>
          </a:p>
        </p:txBody>
      </p:sp>
      <p:sp>
        <p:nvSpPr>
          <p:cNvPr id="290" name="Google Shape;290;p51"/>
          <p:cNvSpPr txBox="1">
            <a:spLocks noGrp="1"/>
          </p:cNvSpPr>
          <p:nvPr>
            <p:ph type="title"/>
          </p:nvPr>
        </p:nvSpPr>
        <p:spPr>
          <a:xfrm>
            <a:off x="443294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Medición de Desempeño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body" idx="1"/>
          </p:nvPr>
        </p:nvSpPr>
        <p:spPr>
          <a:xfrm>
            <a:off x="443300" y="1922575"/>
            <a:ext cx="11709300" cy="3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4770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 sz="3200" b="1" dirty="0"/>
              <a:t>Tiempo de CPU</a:t>
            </a:r>
            <a:r>
              <a:rPr lang="en-US" sz="2900" dirty="0"/>
              <a:t>: Tiempo que la CPU </a:t>
            </a:r>
            <a:r>
              <a:rPr lang="en-US" sz="2900" dirty="0" err="1"/>
              <a:t>gasta</a:t>
            </a:r>
            <a:r>
              <a:rPr lang="en-US" sz="2900" dirty="0"/>
              <a:t> </a:t>
            </a:r>
            <a:r>
              <a:rPr lang="en-US" sz="2900" dirty="0" err="1"/>
              <a:t>en</a:t>
            </a:r>
            <a:r>
              <a:rPr lang="en-US" sz="2900" dirty="0"/>
              <a:t> </a:t>
            </a:r>
            <a:r>
              <a:rPr lang="en-US" sz="2900" dirty="0" err="1"/>
              <a:t>realizar</a:t>
            </a:r>
            <a:r>
              <a:rPr lang="en-US" sz="2900" dirty="0"/>
              <a:t> los </a:t>
            </a:r>
            <a:r>
              <a:rPr lang="en-US" sz="2900" dirty="0" err="1"/>
              <a:t>cómputos</a:t>
            </a:r>
            <a:r>
              <a:rPr lang="en-US" sz="2900" dirty="0"/>
              <a:t> para una </a:t>
            </a:r>
            <a:r>
              <a:rPr lang="en-US" sz="2900" dirty="0" err="1"/>
              <a:t>tarea</a:t>
            </a:r>
            <a:r>
              <a:rPr lang="en-US" sz="2900" dirty="0"/>
              <a:t> </a:t>
            </a:r>
            <a:r>
              <a:rPr lang="en-US" sz="2900" dirty="0" err="1"/>
              <a:t>específica</a:t>
            </a:r>
            <a:r>
              <a:rPr lang="en-US" sz="2900" dirty="0"/>
              <a:t>, sin </a:t>
            </a:r>
            <a:r>
              <a:rPr lang="en-US" sz="2900" dirty="0" err="1"/>
              <a:t>incluir</a:t>
            </a:r>
            <a:r>
              <a:rPr lang="en-US" sz="2900" dirty="0"/>
              <a:t> los </a:t>
            </a:r>
            <a:r>
              <a:rPr lang="en-US" sz="2900" dirty="0" err="1"/>
              <a:t>tiempos</a:t>
            </a:r>
            <a:r>
              <a:rPr lang="en-US" sz="2900" dirty="0"/>
              <a:t> </a:t>
            </a:r>
            <a:r>
              <a:rPr lang="en-US" sz="2900" dirty="0" err="1"/>
              <a:t>asociados</a:t>
            </a:r>
            <a:r>
              <a:rPr lang="en-US" sz="2900" dirty="0"/>
              <a:t> a I/O</a:t>
            </a:r>
            <a:endParaRPr sz="2900" dirty="0"/>
          </a:p>
          <a:p>
            <a:pPr marL="647700" lvl="0" indent="-514350" algn="l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3100"/>
              <a:buChar char="•"/>
            </a:pPr>
            <a:r>
              <a:rPr lang="en-US" sz="3200" b="1" dirty="0" err="1"/>
              <a:t>Ciclo</a:t>
            </a:r>
            <a:r>
              <a:rPr lang="en-US" sz="3200" b="1" dirty="0"/>
              <a:t> de </a:t>
            </a:r>
            <a:r>
              <a:rPr lang="en-US" sz="3200" b="1" dirty="0" err="1"/>
              <a:t>Reloj</a:t>
            </a:r>
            <a:r>
              <a:rPr lang="en-US" sz="2900" dirty="0"/>
              <a:t>: Tiempo de un </a:t>
            </a:r>
            <a:r>
              <a:rPr lang="en-US" sz="2900" dirty="0" err="1"/>
              <a:t>período</a:t>
            </a:r>
            <a:r>
              <a:rPr lang="en-US" sz="2900" dirty="0"/>
              <a:t> de </a:t>
            </a:r>
            <a:r>
              <a:rPr lang="en-US" sz="2900" dirty="0" err="1"/>
              <a:t>reloj</a:t>
            </a:r>
            <a:r>
              <a:rPr lang="en-US" sz="2900" dirty="0"/>
              <a:t>, que </a:t>
            </a:r>
            <a:r>
              <a:rPr lang="en-US" sz="2900" dirty="0" err="1"/>
              <a:t>corre</a:t>
            </a:r>
            <a:r>
              <a:rPr lang="en-US" sz="2900" dirty="0"/>
              <a:t> a una </a:t>
            </a:r>
            <a:r>
              <a:rPr lang="en-US" sz="2900" dirty="0" err="1"/>
              <a:t>tasa</a:t>
            </a:r>
            <a:r>
              <a:rPr lang="en-US" sz="2900" dirty="0"/>
              <a:t> </a:t>
            </a:r>
            <a:r>
              <a:rPr lang="en-US" sz="2900" dirty="0" err="1"/>
              <a:t>constante</a:t>
            </a:r>
            <a:r>
              <a:rPr lang="en-US" sz="2900" dirty="0"/>
              <a:t>. </a:t>
            </a:r>
            <a:r>
              <a:rPr lang="en-US" sz="2900" dirty="0" err="1"/>
              <a:t>Además</a:t>
            </a:r>
            <a:r>
              <a:rPr lang="en-US" sz="2900" dirty="0"/>
              <a:t>, </a:t>
            </a:r>
            <a:r>
              <a:rPr lang="en-US" sz="2900" dirty="0" err="1"/>
              <a:t>frecuencia</a:t>
            </a:r>
            <a:r>
              <a:rPr lang="en-US" sz="2900" dirty="0"/>
              <a:t> de </a:t>
            </a:r>
            <a:r>
              <a:rPr lang="en-US" sz="2900" dirty="0" err="1"/>
              <a:t>reloj</a:t>
            </a:r>
            <a:r>
              <a:rPr lang="en-US" sz="2900" dirty="0"/>
              <a:t> es </a:t>
            </a:r>
            <a:r>
              <a:rPr lang="en-US" sz="2900" dirty="0" err="1"/>
              <a:t>su</a:t>
            </a:r>
            <a:r>
              <a:rPr lang="en-US" sz="2900" dirty="0"/>
              <a:t> </a:t>
            </a:r>
            <a:r>
              <a:rPr lang="en-US" sz="2900" dirty="0" err="1"/>
              <a:t>inversa</a:t>
            </a:r>
            <a:endParaRPr sz="2900" dirty="0"/>
          </a:p>
        </p:txBody>
      </p:sp>
      <p:sp>
        <p:nvSpPr>
          <p:cNvPr id="296" name="Google Shape;296;p52"/>
          <p:cNvSpPr txBox="1">
            <a:spLocks noGrp="1"/>
          </p:cNvSpPr>
          <p:nvPr>
            <p:ph type="title"/>
          </p:nvPr>
        </p:nvSpPr>
        <p:spPr>
          <a:xfrm>
            <a:off x="443294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 dirty="0"/>
              <a:t>Tiempo de CPU</a:t>
            </a:r>
            <a:endParaRPr dirty="0"/>
          </a:p>
        </p:txBody>
      </p:sp>
      <p:pic>
        <p:nvPicPr>
          <p:cNvPr id="297" name="Google Shape;297;p5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497" y="5772313"/>
            <a:ext cx="10337803" cy="43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9950" y="6694479"/>
            <a:ext cx="6096000" cy="104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Ejemplo</a:t>
            </a:r>
            <a:endParaRPr/>
          </a:p>
        </p:txBody>
      </p:sp>
      <p:sp>
        <p:nvSpPr>
          <p:cNvPr id="304" name="Google Shape;304;p53"/>
          <p:cNvSpPr txBox="1">
            <a:spLocks noGrp="1"/>
          </p:cNvSpPr>
          <p:nvPr>
            <p:ph type="body" idx="1"/>
          </p:nvPr>
        </p:nvSpPr>
        <p:spPr>
          <a:xfrm>
            <a:off x="670135" y="2185434"/>
            <a:ext cx="12118200" cy="64785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En</a:t>
            </a:r>
            <a:r>
              <a:rPr lang="en-US" dirty="0"/>
              <a:t> GNU/Linux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comando</a:t>
            </a:r>
            <a:r>
              <a:rPr lang="en-US" dirty="0"/>
              <a:t> </a:t>
            </a:r>
            <a:r>
              <a:rPr lang="en-US" dirty="0"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dirty="0" err="1"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r>
              <a:rPr lang="en-US" dirty="0"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/bin/time</a:t>
            </a:r>
            <a:r>
              <a:rPr lang="en-US" dirty="0"/>
              <a:t> para </a:t>
            </a:r>
            <a:r>
              <a:rPr lang="en-US" dirty="0" err="1"/>
              <a:t>medir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que </a:t>
            </a:r>
            <a:r>
              <a:rPr lang="en-US" dirty="0" err="1"/>
              <a:t>tarda</a:t>
            </a:r>
            <a:r>
              <a:rPr lang="en-US" dirty="0"/>
              <a:t> un </a:t>
            </a:r>
            <a:r>
              <a:rPr lang="en-US" dirty="0" err="1"/>
              <a:t>programa</a:t>
            </a:r>
            <a:r>
              <a:rPr lang="en-US" dirty="0"/>
              <a:t>. Por </a:t>
            </a:r>
            <a:r>
              <a:rPr lang="en-US" dirty="0" err="1"/>
              <a:t>ejemplo</a:t>
            </a:r>
            <a:r>
              <a:rPr lang="en-US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¿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significa</a:t>
            </a:r>
            <a:r>
              <a:rPr lang="en-US" b="1" dirty="0"/>
              <a:t> </a:t>
            </a:r>
            <a:r>
              <a:rPr lang="en-US" b="1" dirty="0" err="1"/>
              <a:t>cada</a:t>
            </a:r>
            <a:r>
              <a:rPr lang="en-US" b="1" dirty="0"/>
              <a:t> </a:t>
            </a:r>
            <a:r>
              <a:rPr lang="en-US" b="1" dirty="0" err="1"/>
              <a:t>tiempo</a:t>
            </a:r>
            <a:r>
              <a:rPr lang="en-US" b="1" dirty="0"/>
              <a:t>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53"/>
          <p:cNvSpPr txBox="1"/>
          <p:nvPr/>
        </p:nvSpPr>
        <p:spPr>
          <a:xfrm>
            <a:off x="1589950" y="3909775"/>
            <a:ext cx="10278600" cy="1828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54FF54"/>
                </a:solidFill>
                <a:latin typeface="Courier New"/>
                <a:ea typeface="Courier New"/>
                <a:cs typeface="Courier New"/>
                <a:sym typeface="Courier New"/>
              </a:rPr>
              <a:t>[user@host</a:t>
            </a:r>
            <a:r>
              <a:rPr lang="en-US" sz="24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build_x86</a:t>
            </a:r>
            <a:r>
              <a:rPr lang="en-US" sz="2400" b="1">
                <a:solidFill>
                  <a:srgbClr val="54FF54"/>
                </a:solidFill>
                <a:latin typeface="Courier New"/>
                <a:ea typeface="Courier New"/>
                <a:cs typeface="Courier New"/>
                <a:sym typeface="Courier New"/>
              </a:rPr>
              <a:t>]$</a:t>
            </a:r>
            <a:r>
              <a:rPr lang="en-US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/usr/bin/time -p  make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real 3.39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 2.35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sys 0.56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47700" lvl="0" indent="-501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Char char="•"/>
            </a:pPr>
            <a:r>
              <a:rPr lang="en-US" sz="2900">
                <a:solidFill>
                  <a:srgbClr val="FFFFFF"/>
                </a:solidFill>
              </a:rPr>
              <a:t>Un programa corre en </a:t>
            </a:r>
            <a:r>
              <a:rPr lang="en-US" sz="2900" b="1">
                <a:solidFill>
                  <a:srgbClr val="FFFFFF"/>
                </a:solidFill>
              </a:rPr>
              <a:t>10 segundos</a:t>
            </a:r>
            <a:r>
              <a:rPr lang="en-US" sz="2900">
                <a:solidFill>
                  <a:srgbClr val="FFFFFF"/>
                </a:solidFill>
              </a:rPr>
              <a:t> en un computador A, el que tiene </a:t>
            </a:r>
            <a:r>
              <a:rPr lang="en-US" sz="2900" b="1">
                <a:solidFill>
                  <a:srgbClr val="FFFFFF"/>
                </a:solidFill>
              </a:rPr>
              <a:t>4 GHz </a:t>
            </a:r>
            <a:r>
              <a:rPr lang="en-US" sz="2900">
                <a:solidFill>
                  <a:srgbClr val="FFFFFF"/>
                </a:solidFill>
              </a:rPr>
              <a:t>de tasa de reloj. Se desea que un computador B corra el mismo programa en </a:t>
            </a:r>
            <a:r>
              <a:rPr lang="en-US" sz="2900" b="1">
                <a:solidFill>
                  <a:srgbClr val="FFFFFF"/>
                </a:solidFill>
              </a:rPr>
              <a:t>6 segundos</a:t>
            </a:r>
            <a:r>
              <a:rPr lang="en-US" sz="2900">
                <a:solidFill>
                  <a:srgbClr val="FFFFFF"/>
                </a:solidFill>
              </a:rPr>
              <a:t>. El diseñador ha determinado que si se aumenta la tasa de reloj, se requerirá </a:t>
            </a:r>
            <a:r>
              <a:rPr lang="en-US" sz="2900" b="1">
                <a:solidFill>
                  <a:srgbClr val="FFFFFF"/>
                </a:solidFill>
              </a:rPr>
              <a:t>1.2 veces</a:t>
            </a:r>
            <a:r>
              <a:rPr lang="en-US" sz="2900">
                <a:solidFill>
                  <a:srgbClr val="FFFFFF"/>
                </a:solidFill>
              </a:rPr>
              <a:t> más de ciclos de reloj para este programa que el computador A. </a:t>
            </a:r>
            <a:endParaRPr sz="2900">
              <a:solidFill>
                <a:srgbClr val="FFFFFF"/>
              </a:solidFill>
            </a:endParaRPr>
          </a:p>
          <a:p>
            <a:pPr marL="647700" lvl="0" indent="-501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Char char="•"/>
            </a:pPr>
            <a:r>
              <a:rPr lang="en-US" sz="2900" b="1">
                <a:solidFill>
                  <a:srgbClr val="FFFFFF"/>
                </a:solidFill>
              </a:rPr>
              <a:t>¿Qué tasa de reloj debe usar el diseñador? </a:t>
            </a:r>
            <a:endParaRPr sz="2900" b="1">
              <a:solidFill>
                <a:srgbClr val="FFFFFF"/>
              </a:solidFill>
            </a:endParaRPr>
          </a:p>
        </p:txBody>
      </p:sp>
      <p:sp>
        <p:nvSpPr>
          <p:cNvPr id="311" name="Google Shape;311;p54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Ejemplo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47700" lvl="0" indent="-501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Char char="•"/>
            </a:pPr>
            <a:r>
              <a:rPr lang="es-ES" sz="2900" dirty="0">
                <a:solidFill>
                  <a:srgbClr val="FFFFFF"/>
                </a:solidFill>
              </a:rPr>
              <a:t>Respuesta: </a:t>
            </a:r>
          </a:p>
          <a:p>
            <a:pPr marL="647700" lvl="0" indent="-501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Char char="•"/>
            </a:pPr>
            <a:endParaRPr lang="en-US" sz="2900" b="1" dirty="0">
              <a:solidFill>
                <a:srgbClr val="FFFFFF"/>
              </a:solidFill>
            </a:endParaRPr>
          </a:p>
          <a:p>
            <a:pPr marL="603250" lvl="1" indent="0">
              <a:buClr>
                <a:srgbClr val="FFFFFF"/>
              </a:buClr>
              <a:buSzPts val="2900"/>
              <a:buNone/>
            </a:pPr>
            <a:r>
              <a:rPr lang="en-US" sz="2300" b="1" dirty="0">
                <a:solidFill>
                  <a:srgbClr val="FFFFFF"/>
                </a:solidFill>
              </a:rPr>
              <a:t> Tiempo de CPUA =</a:t>
            </a:r>
            <a:r>
              <a:rPr lang="en-US" sz="2300" b="1" dirty="0" err="1">
                <a:solidFill>
                  <a:srgbClr val="FFFFFF"/>
                </a:solidFill>
              </a:rPr>
              <a:t>Ciclos</a:t>
            </a:r>
            <a:r>
              <a:rPr lang="en-US" sz="2300" b="1" dirty="0">
                <a:solidFill>
                  <a:srgbClr val="FFFFFF"/>
                </a:solidFill>
              </a:rPr>
              <a:t> de </a:t>
            </a:r>
            <a:r>
              <a:rPr lang="en-US" sz="2300" b="1" dirty="0" err="1">
                <a:solidFill>
                  <a:srgbClr val="FFFFFF"/>
                </a:solidFill>
              </a:rPr>
              <a:t>RelojA</a:t>
            </a:r>
            <a:r>
              <a:rPr lang="en-US" sz="2300" b="1" dirty="0">
                <a:solidFill>
                  <a:srgbClr val="FFFFFF"/>
                </a:solidFill>
              </a:rPr>
              <a:t>/Tasa de </a:t>
            </a:r>
            <a:r>
              <a:rPr lang="en-US" sz="2300" b="1" dirty="0" err="1">
                <a:solidFill>
                  <a:srgbClr val="FFFFFF"/>
                </a:solidFill>
              </a:rPr>
              <a:t>Reloj</a:t>
            </a:r>
            <a:r>
              <a:rPr lang="en-US" sz="2300" b="1" dirty="0">
                <a:solidFill>
                  <a:srgbClr val="FFFFFF"/>
                </a:solidFill>
              </a:rPr>
              <a:t> </a:t>
            </a:r>
          </a:p>
          <a:p>
            <a:pPr marL="603250" lvl="1" indent="0">
              <a:buClr>
                <a:srgbClr val="FFFFFF"/>
              </a:buClr>
              <a:buSzPts val="2900"/>
              <a:buNone/>
            </a:pPr>
            <a:endParaRPr lang="en-US" sz="2300" b="1" dirty="0">
              <a:solidFill>
                <a:srgbClr val="FFFFFF"/>
              </a:solidFill>
            </a:endParaRPr>
          </a:p>
          <a:p>
            <a:pPr marL="603250" lvl="1" indent="0">
              <a:buClr>
                <a:srgbClr val="FFFFFF"/>
              </a:buClr>
              <a:buSzPts val="2900"/>
              <a:buNone/>
            </a:pPr>
            <a:r>
              <a:rPr lang="en-US" sz="2300" b="1" dirty="0" err="1">
                <a:solidFill>
                  <a:srgbClr val="FFFFFF"/>
                </a:solidFill>
              </a:rPr>
              <a:t>Ciclos</a:t>
            </a:r>
            <a:r>
              <a:rPr lang="en-US" sz="2300" b="1" dirty="0">
                <a:solidFill>
                  <a:srgbClr val="FFFFFF"/>
                </a:solidFill>
              </a:rPr>
              <a:t> de </a:t>
            </a:r>
            <a:r>
              <a:rPr lang="en-US" sz="2300" b="1" dirty="0" err="1">
                <a:solidFill>
                  <a:srgbClr val="FFFFFF"/>
                </a:solidFill>
              </a:rPr>
              <a:t>RelojA</a:t>
            </a:r>
            <a:r>
              <a:rPr lang="en-US" sz="2300" b="1" dirty="0">
                <a:solidFill>
                  <a:srgbClr val="FFFFFF"/>
                </a:solidFill>
              </a:rPr>
              <a:t> = 10 seg x 4 x 10^9 </a:t>
            </a:r>
            <a:r>
              <a:rPr lang="en-US" sz="2300" b="1" dirty="0" err="1">
                <a:solidFill>
                  <a:srgbClr val="FFFFFF"/>
                </a:solidFill>
              </a:rPr>
              <a:t>ciclos</a:t>
            </a:r>
            <a:r>
              <a:rPr lang="en-US" sz="2300" b="1" dirty="0">
                <a:solidFill>
                  <a:srgbClr val="FFFFFF"/>
                </a:solidFill>
              </a:rPr>
              <a:t>/seg = 40 x 10^9 </a:t>
            </a:r>
            <a:r>
              <a:rPr lang="en-US" sz="2300" b="1" dirty="0" err="1">
                <a:solidFill>
                  <a:srgbClr val="FFFFFF"/>
                </a:solidFill>
              </a:rPr>
              <a:t>ciclos</a:t>
            </a:r>
            <a:r>
              <a:rPr lang="en-US" sz="2300" b="1" dirty="0">
                <a:solidFill>
                  <a:srgbClr val="FFFFFF"/>
                </a:solidFill>
              </a:rPr>
              <a:t> </a:t>
            </a:r>
          </a:p>
          <a:p>
            <a:pPr marL="603250" lvl="1" indent="0">
              <a:buClr>
                <a:srgbClr val="FFFFFF"/>
              </a:buClr>
              <a:buSzPts val="2900"/>
              <a:buNone/>
            </a:pPr>
            <a:endParaRPr lang="en-US" sz="2300" b="1" dirty="0">
              <a:solidFill>
                <a:srgbClr val="FFFFFF"/>
              </a:solidFill>
            </a:endParaRPr>
          </a:p>
          <a:p>
            <a:pPr marL="603250" lvl="1" indent="0">
              <a:buClr>
                <a:srgbClr val="FFFFFF"/>
              </a:buClr>
              <a:buSzPts val="2900"/>
              <a:buNone/>
            </a:pPr>
            <a:r>
              <a:rPr lang="en-US" sz="2300" b="1" dirty="0" err="1">
                <a:solidFill>
                  <a:srgbClr val="FFFFFF"/>
                </a:solidFill>
              </a:rPr>
              <a:t>TasadeRelojB</a:t>
            </a:r>
            <a:r>
              <a:rPr lang="en-US" sz="2300" b="1" dirty="0">
                <a:solidFill>
                  <a:srgbClr val="FFFFFF"/>
                </a:solidFill>
              </a:rPr>
              <a:t> =1,2xCiclosdeRelojA/</a:t>
            </a:r>
            <a:r>
              <a:rPr lang="en-US" sz="2300" b="1" dirty="0" err="1">
                <a:solidFill>
                  <a:srgbClr val="FFFFFF"/>
                </a:solidFill>
              </a:rPr>
              <a:t>tiempoCPUB</a:t>
            </a:r>
            <a:r>
              <a:rPr lang="en-US" sz="2300" b="1" dirty="0">
                <a:solidFill>
                  <a:srgbClr val="FFFFFF"/>
                </a:solidFill>
              </a:rPr>
              <a:t> =1,2x40x10^9ciclos/6seg=8GHz  </a:t>
            </a:r>
          </a:p>
          <a:p>
            <a:pPr marL="647700" lvl="0" indent="-501650">
              <a:buClr>
                <a:srgbClr val="FFFFFF"/>
              </a:buClr>
              <a:buSzPts val="2900"/>
              <a:buChar char="•"/>
            </a:pPr>
            <a:endParaRPr lang="en-US" sz="2900" b="1" dirty="0">
              <a:solidFill>
                <a:srgbClr val="FFFFFF"/>
              </a:solidFill>
            </a:endParaRPr>
          </a:p>
          <a:p>
            <a:pPr marL="647700" lvl="0" indent="-501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Char char="•"/>
            </a:pPr>
            <a:endParaRPr sz="2900" b="1" dirty="0">
              <a:solidFill>
                <a:srgbClr val="FFFFFF"/>
              </a:solidFill>
            </a:endParaRPr>
          </a:p>
        </p:txBody>
      </p:sp>
      <p:sp>
        <p:nvSpPr>
          <p:cNvPr id="311" name="Google Shape;311;p54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Ejemplo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2838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dirty="0"/>
              <a:t>El </a:t>
            </a:r>
            <a:r>
              <a:rPr lang="en-US" sz="3000" dirty="0" err="1"/>
              <a:t>compilador</a:t>
            </a:r>
            <a:r>
              <a:rPr lang="en-US" sz="3000" dirty="0"/>
              <a:t> genera </a:t>
            </a:r>
            <a:r>
              <a:rPr lang="en-US" sz="3000" dirty="0" err="1"/>
              <a:t>instrucciones</a:t>
            </a:r>
            <a:r>
              <a:rPr lang="en-US" sz="3000" dirty="0"/>
              <a:t>. Más </a:t>
            </a:r>
            <a:r>
              <a:rPr lang="en-US" sz="3000" dirty="0" err="1"/>
              <a:t>instrucciones</a:t>
            </a:r>
            <a:r>
              <a:rPr lang="en-US" sz="3000" dirty="0"/>
              <a:t> para </a:t>
            </a:r>
            <a:r>
              <a:rPr lang="en-US" sz="3000" dirty="0" err="1"/>
              <a:t>ejecutar</a:t>
            </a:r>
            <a:r>
              <a:rPr lang="en-US" sz="3000" dirty="0"/>
              <a:t> </a:t>
            </a:r>
            <a:r>
              <a:rPr lang="es-CL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mayor </a:t>
            </a:r>
            <a:r>
              <a:rPr lang="en-US" sz="3000" dirty="0" err="1"/>
              <a:t>tiempo</a:t>
            </a:r>
            <a:r>
              <a:rPr lang="en-US" sz="3000" dirty="0"/>
              <a:t> de </a:t>
            </a:r>
            <a:r>
              <a:rPr lang="en-US" sz="3000" dirty="0" err="1"/>
              <a:t>ejecución</a:t>
            </a:r>
            <a:r>
              <a:rPr lang="en-US" sz="3000" dirty="0"/>
              <a:t>.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dirty="0"/>
              <a:t>Una ISA </a:t>
            </a:r>
            <a:r>
              <a:rPr lang="en-US" sz="3000" dirty="0" err="1"/>
              <a:t>tiene</a:t>
            </a:r>
            <a:r>
              <a:rPr lang="en-US" sz="3000" dirty="0"/>
              <a:t> </a:t>
            </a:r>
            <a:r>
              <a:rPr lang="en-US" sz="3000" dirty="0" err="1"/>
              <a:t>varios</a:t>
            </a:r>
            <a:r>
              <a:rPr lang="en-US" sz="3000" dirty="0"/>
              <a:t> </a:t>
            </a:r>
            <a:r>
              <a:rPr lang="en-US" sz="3000" dirty="0" err="1"/>
              <a:t>tipos</a:t>
            </a:r>
            <a:r>
              <a:rPr lang="en-US" sz="3000" dirty="0"/>
              <a:t> de </a:t>
            </a:r>
            <a:r>
              <a:rPr lang="en-US" sz="3000" dirty="0" err="1"/>
              <a:t>instrucciones</a:t>
            </a:r>
            <a:r>
              <a:rPr lang="en-US" sz="3000" dirty="0"/>
              <a:t>: ALU, load/store, branch. </a:t>
            </a:r>
            <a:r>
              <a:rPr lang="en-US" sz="3000" dirty="0" err="1"/>
              <a:t>Cada</a:t>
            </a:r>
            <a:r>
              <a:rPr lang="en-US" sz="3000" dirty="0"/>
              <a:t> </a:t>
            </a:r>
            <a:r>
              <a:rPr lang="en-US" sz="3000" dirty="0" err="1"/>
              <a:t>tipo</a:t>
            </a:r>
            <a:r>
              <a:rPr lang="en-US" sz="3000" dirty="0"/>
              <a:t> de </a:t>
            </a:r>
            <a:r>
              <a:rPr lang="en-US" sz="3000" dirty="0" err="1"/>
              <a:t>instrucción</a:t>
            </a:r>
            <a:r>
              <a:rPr lang="en-US" sz="3000" dirty="0"/>
              <a:t> require </a:t>
            </a:r>
            <a:r>
              <a:rPr lang="en-US" sz="3000" dirty="0" err="1"/>
              <a:t>cierta</a:t>
            </a:r>
            <a:r>
              <a:rPr lang="en-US" sz="3000" dirty="0"/>
              <a:t> </a:t>
            </a:r>
            <a:r>
              <a:rPr lang="en-US" sz="3000" dirty="0" err="1"/>
              <a:t>cantidad</a:t>
            </a:r>
            <a:r>
              <a:rPr lang="en-US" sz="3000" dirty="0"/>
              <a:t> de </a:t>
            </a:r>
            <a:r>
              <a:rPr lang="en-US" sz="3000" dirty="0" err="1"/>
              <a:t>ciclos</a:t>
            </a:r>
            <a:endParaRPr sz="3000" dirty="0"/>
          </a:p>
        </p:txBody>
      </p:sp>
      <p:sp>
        <p:nvSpPr>
          <p:cNvPr id="317" name="Google Shape;317;p55"/>
          <p:cNvSpPr txBox="1">
            <a:spLocks noGrp="1"/>
          </p:cNvSpPr>
          <p:nvPr>
            <p:ph type="title"/>
          </p:nvPr>
        </p:nvSpPr>
        <p:spPr>
          <a:xfrm>
            <a:off x="443294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698"/>
              <a:buFont typeface="Belleza"/>
              <a:buNone/>
            </a:pPr>
            <a:r>
              <a:rPr lang="en-US"/>
              <a:t>Rendimiento Considerando Instrucciones</a:t>
            </a:r>
            <a:endParaRPr/>
          </a:p>
        </p:txBody>
      </p:sp>
      <p:pic>
        <p:nvPicPr>
          <p:cNvPr id="318" name="Google Shape;318;p5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975" y="6670736"/>
            <a:ext cx="5460999" cy="104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1400" y="5078790"/>
            <a:ext cx="8382000" cy="104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64300" y="6600865"/>
            <a:ext cx="4749800" cy="11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dirty="0"/>
              <a:t>El </a:t>
            </a:r>
            <a:r>
              <a:rPr lang="en-US" sz="3000" dirty="0" err="1"/>
              <a:t>compilador</a:t>
            </a:r>
            <a:r>
              <a:rPr lang="en-US" sz="3000" dirty="0"/>
              <a:t> genera </a:t>
            </a:r>
            <a:r>
              <a:rPr lang="en-US" sz="3000" dirty="0" err="1"/>
              <a:t>instrucciones</a:t>
            </a:r>
            <a:r>
              <a:rPr lang="en-US" sz="3000" dirty="0"/>
              <a:t>. Más </a:t>
            </a:r>
            <a:r>
              <a:rPr lang="en-US" sz="3000" dirty="0" err="1"/>
              <a:t>instrucciones</a:t>
            </a:r>
            <a:r>
              <a:rPr lang="en-US" sz="3000" dirty="0"/>
              <a:t> para </a:t>
            </a:r>
            <a:r>
              <a:rPr lang="en-US" sz="3000" dirty="0" err="1"/>
              <a:t>ejecutar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mayor </a:t>
            </a:r>
            <a:r>
              <a:rPr lang="en-US" sz="3000" dirty="0" err="1"/>
              <a:t>tiempo</a:t>
            </a:r>
            <a:r>
              <a:rPr lang="en-US" sz="3000" dirty="0"/>
              <a:t> de </a:t>
            </a:r>
            <a:r>
              <a:rPr lang="en-US" sz="3000" dirty="0" err="1"/>
              <a:t>ejecución</a:t>
            </a:r>
            <a:r>
              <a:rPr lang="en-US" sz="3000" dirty="0"/>
              <a:t>.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dirty="0"/>
              <a:t>Una ISA </a:t>
            </a:r>
            <a:r>
              <a:rPr lang="en-US" sz="3000" dirty="0" err="1"/>
              <a:t>tiene</a:t>
            </a:r>
            <a:r>
              <a:rPr lang="en-US" sz="3000" dirty="0"/>
              <a:t> </a:t>
            </a:r>
            <a:r>
              <a:rPr lang="en-US" sz="3000" dirty="0" err="1"/>
              <a:t>varios</a:t>
            </a:r>
            <a:r>
              <a:rPr lang="en-US" sz="3000" dirty="0"/>
              <a:t> </a:t>
            </a:r>
            <a:r>
              <a:rPr lang="en-US" sz="3000" dirty="0" err="1"/>
              <a:t>tipos</a:t>
            </a:r>
            <a:r>
              <a:rPr lang="en-US" sz="3000" dirty="0"/>
              <a:t> de </a:t>
            </a:r>
            <a:r>
              <a:rPr lang="en-US" sz="3000" dirty="0" err="1"/>
              <a:t>instrucciones</a:t>
            </a:r>
            <a:r>
              <a:rPr lang="en-US" sz="3000" dirty="0"/>
              <a:t>: ALU, load/store, branch. </a:t>
            </a:r>
            <a:r>
              <a:rPr lang="en-US" sz="3000" dirty="0" err="1"/>
              <a:t>Cada</a:t>
            </a:r>
            <a:r>
              <a:rPr lang="en-US" sz="3000" dirty="0"/>
              <a:t> </a:t>
            </a:r>
            <a:r>
              <a:rPr lang="en-US" sz="3000" dirty="0" err="1"/>
              <a:t>tipo</a:t>
            </a:r>
            <a:r>
              <a:rPr lang="en-US" sz="3000" dirty="0"/>
              <a:t> de </a:t>
            </a:r>
            <a:r>
              <a:rPr lang="en-US" sz="3000" dirty="0" err="1"/>
              <a:t>instrucción</a:t>
            </a:r>
            <a:r>
              <a:rPr lang="en-US" sz="3000" dirty="0"/>
              <a:t> require </a:t>
            </a:r>
            <a:r>
              <a:rPr lang="en-US" sz="3000" dirty="0" err="1"/>
              <a:t>cierta</a:t>
            </a:r>
            <a:r>
              <a:rPr lang="en-US" sz="3000" dirty="0"/>
              <a:t> </a:t>
            </a:r>
            <a:r>
              <a:rPr lang="en-US" sz="3000" dirty="0" err="1"/>
              <a:t>cantidad</a:t>
            </a:r>
            <a:r>
              <a:rPr lang="en-US" sz="3000" dirty="0"/>
              <a:t> de </a:t>
            </a:r>
            <a:r>
              <a:rPr lang="en-US" sz="3000" dirty="0" err="1"/>
              <a:t>ciclos</a:t>
            </a:r>
            <a:endParaRPr sz="3000" dirty="0"/>
          </a:p>
        </p:txBody>
      </p:sp>
      <p:sp>
        <p:nvSpPr>
          <p:cNvPr id="326" name="Google Shape;326;p56"/>
          <p:cNvSpPr/>
          <p:nvPr/>
        </p:nvSpPr>
        <p:spPr>
          <a:xfrm>
            <a:off x="857450" y="6409500"/>
            <a:ext cx="11340000" cy="1507800"/>
          </a:xfrm>
          <a:prstGeom prst="rect">
            <a:avLst/>
          </a:prstGeom>
          <a:solidFill>
            <a:srgbClr val="C7D39B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6"/>
          <p:cNvSpPr txBox="1">
            <a:spLocks noGrp="1"/>
          </p:cNvSpPr>
          <p:nvPr>
            <p:ph type="title"/>
          </p:nvPr>
        </p:nvSpPr>
        <p:spPr>
          <a:xfrm>
            <a:off x="443294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698"/>
              <a:buFont typeface="Belleza"/>
              <a:buNone/>
            </a:pPr>
            <a:r>
              <a:rPr lang="en-US"/>
              <a:t>Rendimiento Considerando Instrucciones</a:t>
            </a:r>
            <a:endParaRPr/>
          </a:p>
        </p:txBody>
      </p:sp>
      <p:pic>
        <p:nvPicPr>
          <p:cNvPr id="328" name="Google Shape;328;p5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975" y="6670736"/>
            <a:ext cx="5460999" cy="104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1400" y="5078790"/>
            <a:ext cx="8382000" cy="104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64300" y="6600865"/>
            <a:ext cx="4749800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6"/>
          <p:cNvSpPr txBox="1"/>
          <p:nvPr/>
        </p:nvSpPr>
        <p:spPr>
          <a:xfrm>
            <a:off x="6130400" y="8488825"/>
            <a:ext cx="4362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Nos permitirá comprar diferentes implementaciones de una ISA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32" name="Google Shape;332;p56"/>
          <p:cNvCxnSpPr>
            <a:stCxn id="331" idx="1"/>
          </p:cNvCxnSpPr>
          <p:nvPr/>
        </p:nvCxnSpPr>
        <p:spPr>
          <a:xfrm rot="10800000">
            <a:off x="5509100" y="8167375"/>
            <a:ext cx="621300" cy="7371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9" descr="Image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375" y="602505"/>
            <a:ext cx="9548699" cy="817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47700" lvl="0" indent="-5207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US" sz="3200">
                <a:solidFill>
                  <a:srgbClr val="FFFFFF"/>
                </a:solidFill>
              </a:rPr>
              <a:t>Se tienen 2 implementaciones del mismo conjunto de instrucciones (ISA). El computador A tiene un ciclo de </a:t>
            </a:r>
            <a:r>
              <a:rPr lang="en-US" sz="3200" b="1">
                <a:solidFill>
                  <a:srgbClr val="FFFFFF"/>
                </a:solidFill>
              </a:rPr>
              <a:t>reloj de</a:t>
            </a:r>
            <a:r>
              <a:rPr lang="en-US" sz="3200">
                <a:solidFill>
                  <a:srgbClr val="FFFFFF"/>
                </a:solidFill>
              </a:rPr>
              <a:t> </a:t>
            </a:r>
            <a:r>
              <a:rPr lang="en-US" sz="3200" b="1">
                <a:solidFill>
                  <a:srgbClr val="FFFFFF"/>
                </a:solidFill>
              </a:rPr>
              <a:t>250 ps</a:t>
            </a:r>
            <a:r>
              <a:rPr lang="en-US" sz="3200">
                <a:solidFill>
                  <a:srgbClr val="FFFFFF"/>
                </a:solidFill>
              </a:rPr>
              <a:t> y </a:t>
            </a:r>
            <a:r>
              <a:rPr lang="en-US" sz="3200" b="1">
                <a:solidFill>
                  <a:srgbClr val="FFFFFF"/>
                </a:solidFill>
              </a:rPr>
              <a:t>CPI de 2.0</a:t>
            </a:r>
            <a:r>
              <a:rPr lang="en-US" sz="3200">
                <a:solidFill>
                  <a:srgbClr val="FFFFFF"/>
                </a:solidFill>
              </a:rPr>
              <a:t> para un programa, y el computador B tiene </a:t>
            </a:r>
            <a:r>
              <a:rPr lang="en-US" sz="3200" b="1">
                <a:solidFill>
                  <a:srgbClr val="FFFFFF"/>
                </a:solidFill>
              </a:rPr>
              <a:t>ciclo de reloj de</a:t>
            </a:r>
            <a:r>
              <a:rPr lang="en-US" sz="3200">
                <a:solidFill>
                  <a:srgbClr val="FFFFFF"/>
                </a:solidFill>
              </a:rPr>
              <a:t> </a:t>
            </a:r>
            <a:r>
              <a:rPr lang="en-US" sz="3200" b="1">
                <a:solidFill>
                  <a:srgbClr val="FFFFFF"/>
                </a:solidFill>
              </a:rPr>
              <a:t>500 ps</a:t>
            </a:r>
            <a:r>
              <a:rPr lang="en-US" sz="3200">
                <a:solidFill>
                  <a:srgbClr val="FFFFFF"/>
                </a:solidFill>
              </a:rPr>
              <a:t> y un </a:t>
            </a:r>
            <a:r>
              <a:rPr lang="en-US" sz="3200" b="1">
                <a:solidFill>
                  <a:srgbClr val="FFFFFF"/>
                </a:solidFill>
              </a:rPr>
              <a:t>CPI de 1.2</a:t>
            </a:r>
            <a:r>
              <a:rPr lang="en-US" sz="3200">
                <a:solidFill>
                  <a:srgbClr val="FFFFFF"/>
                </a:solidFill>
              </a:rPr>
              <a:t> para el mismo programa. ¿Qué computador es más rápido y por cuánto?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338" name="Google Shape;338;p57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Ejemplo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47700" lvl="0" indent="-5207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Respuesta:</a:t>
            </a:r>
          </a:p>
          <a:p>
            <a:pPr marL="647700" lvl="0" indent="-5207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endParaRPr lang="es-ES_tradnl" sz="3200" dirty="0">
              <a:solidFill>
                <a:srgbClr val="FFFFFF"/>
              </a:solidFill>
            </a:endParaRPr>
          </a:p>
          <a:p>
            <a:pPr marL="584200" lvl="1" indent="0">
              <a:buClr>
                <a:srgbClr val="FFFFFF"/>
              </a:buClr>
              <a:buSzPts val="3200"/>
              <a:buNone/>
            </a:pPr>
            <a:r>
              <a:rPr lang="es-ES_tradnl" sz="2600" dirty="0">
                <a:solidFill>
                  <a:srgbClr val="FFFFFF"/>
                </a:solidFill>
              </a:rPr>
              <a:t>Ciclos de reloj CPUA = I x 2,0</a:t>
            </a:r>
            <a:br>
              <a:rPr lang="es-ES_tradnl" sz="2600" dirty="0">
                <a:solidFill>
                  <a:srgbClr val="FFFFFF"/>
                </a:solidFill>
              </a:rPr>
            </a:br>
            <a:r>
              <a:rPr lang="es-ES_tradnl" sz="2600" dirty="0">
                <a:solidFill>
                  <a:srgbClr val="FFFFFF"/>
                </a:solidFill>
              </a:rPr>
              <a:t>Ciclos de reloj CPUB = I x 1,2</a:t>
            </a:r>
            <a:br>
              <a:rPr lang="es-ES_tradnl" sz="2600" dirty="0">
                <a:solidFill>
                  <a:srgbClr val="FFFFFF"/>
                </a:solidFill>
              </a:rPr>
            </a:br>
            <a:r>
              <a:rPr lang="es-ES_tradnl" sz="2600" dirty="0" err="1">
                <a:solidFill>
                  <a:srgbClr val="FFFFFF"/>
                </a:solidFill>
              </a:rPr>
              <a:t>CPUtimeA</a:t>
            </a:r>
            <a:r>
              <a:rPr lang="es-ES_tradnl" sz="2600" dirty="0">
                <a:solidFill>
                  <a:srgbClr val="FFFFFF"/>
                </a:solidFill>
              </a:rPr>
              <a:t> =Ix2,0x250ps=500xIps</a:t>
            </a:r>
            <a:br>
              <a:rPr lang="es-ES_tradnl" sz="2600" dirty="0">
                <a:solidFill>
                  <a:srgbClr val="FFFFFF"/>
                </a:solidFill>
              </a:rPr>
            </a:br>
            <a:r>
              <a:rPr lang="es-ES_tradnl" sz="2600" dirty="0" err="1">
                <a:solidFill>
                  <a:srgbClr val="FFFFFF"/>
                </a:solidFill>
              </a:rPr>
              <a:t>CPUtimeB</a:t>
            </a:r>
            <a:r>
              <a:rPr lang="es-ES_tradnl" sz="2600" dirty="0">
                <a:solidFill>
                  <a:srgbClr val="FFFFFF"/>
                </a:solidFill>
              </a:rPr>
              <a:t> =Ix1,2x500ps=600xIps</a:t>
            </a:r>
            <a:br>
              <a:rPr lang="es-ES_tradnl" sz="2600" dirty="0">
                <a:solidFill>
                  <a:srgbClr val="FFFFFF"/>
                </a:solidFill>
              </a:rPr>
            </a:br>
            <a:r>
              <a:rPr lang="es-ES_tradnl" sz="2600" dirty="0">
                <a:solidFill>
                  <a:srgbClr val="FFFFFF"/>
                </a:solidFill>
              </a:rPr>
              <a:t>El computador A es 1,2 veces más rápido que B para este programa</a:t>
            </a:r>
            <a:r>
              <a:rPr lang="en-US" sz="2600" dirty="0">
                <a:solidFill>
                  <a:srgbClr val="FFFFFF"/>
                </a:solidFill>
              </a:rPr>
              <a:t>. </a:t>
            </a:r>
          </a:p>
          <a:p>
            <a:pPr marL="584200" lvl="1" indent="0">
              <a:buClr>
                <a:srgbClr val="FFFFFF"/>
              </a:buClr>
              <a:buSzPts val="3200"/>
              <a:buNone/>
            </a:pPr>
            <a:r>
              <a:rPr lang="en-US" sz="2600" dirty="0">
                <a:solidFill>
                  <a:srgbClr val="FFFFFF"/>
                </a:solidFill>
              </a:rPr>
              <a:t> 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338" name="Google Shape;338;p57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Ejemplo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352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 txBox="1">
            <a:spLocks noGrp="1"/>
          </p:cNvSpPr>
          <p:nvPr>
            <p:ph type="body" idx="4294967295"/>
          </p:nvPr>
        </p:nvSpPr>
        <p:spPr>
          <a:xfrm>
            <a:off x="670125" y="1694125"/>
            <a:ext cx="11516100" cy="768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•"/>
            </a:pPr>
            <a:r>
              <a:rPr lang="en-US" sz="3200" b="1" dirty="0" err="1">
                <a:solidFill>
                  <a:srgbClr val="FFFFFF"/>
                </a:solidFill>
              </a:rPr>
              <a:t>Calcular</a:t>
            </a:r>
            <a:r>
              <a:rPr lang="en-US" sz="3200" b="1" dirty="0">
                <a:solidFill>
                  <a:srgbClr val="FFFFFF"/>
                </a:solidFill>
              </a:rPr>
              <a:t> </a:t>
            </a:r>
            <a:r>
              <a:rPr lang="en-US" sz="3200" b="1" dirty="0" err="1">
                <a:solidFill>
                  <a:srgbClr val="FFFFFF"/>
                </a:solidFill>
              </a:rPr>
              <a:t>los</a:t>
            </a:r>
            <a:r>
              <a:rPr lang="en-US" sz="3200" b="1" dirty="0">
                <a:solidFill>
                  <a:srgbClr val="FFFFFF"/>
                </a:solidFill>
              </a:rPr>
              <a:t> CPI </a:t>
            </a:r>
            <a:r>
              <a:rPr lang="en-US" sz="3200" b="1" dirty="0" err="1">
                <a:solidFill>
                  <a:srgbClr val="FFFFFF"/>
                </a:solidFill>
              </a:rPr>
              <a:t>totales</a:t>
            </a:r>
            <a:r>
              <a:rPr lang="en-US" sz="3200" b="1" dirty="0">
                <a:solidFill>
                  <a:srgbClr val="FFFFFF"/>
                </a:solidFill>
              </a:rPr>
              <a:t> de </a:t>
            </a:r>
            <a:r>
              <a:rPr lang="en-US" sz="3200" b="1" dirty="0" err="1">
                <a:solidFill>
                  <a:srgbClr val="FFFFFF"/>
                </a:solidFill>
              </a:rPr>
              <a:t>una</a:t>
            </a:r>
            <a:r>
              <a:rPr lang="en-US" sz="3200" b="1" dirty="0">
                <a:solidFill>
                  <a:srgbClr val="FFFFFF"/>
                </a:solidFill>
              </a:rPr>
              <a:t> </a:t>
            </a:r>
            <a:r>
              <a:rPr lang="en-US" sz="3200" b="1" dirty="0" err="1">
                <a:solidFill>
                  <a:srgbClr val="FFFFFF"/>
                </a:solidFill>
              </a:rPr>
              <a:t>máquina</a:t>
            </a:r>
            <a:r>
              <a:rPr lang="en-US" sz="3200" b="1" dirty="0">
                <a:solidFill>
                  <a:srgbClr val="FFFFFF"/>
                </a:solidFill>
              </a:rPr>
              <a:t> A,</a:t>
            </a:r>
            <a:r>
              <a:rPr lang="en-US" sz="3200" dirty="0">
                <a:solidFill>
                  <a:srgbClr val="FFFFFF"/>
                </a:solidFill>
              </a:rPr>
              <a:t> para la </a:t>
            </a:r>
            <a:r>
              <a:rPr lang="en-US" sz="3200" dirty="0" err="1">
                <a:solidFill>
                  <a:srgbClr val="FFFFFF"/>
                </a:solidFill>
              </a:rPr>
              <a:t>cual</a:t>
            </a:r>
            <a:r>
              <a:rPr lang="en-US" sz="3200" dirty="0">
                <a:solidFill>
                  <a:srgbClr val="FFFFFF"/>
                </a:solidFill>
              </a:rPr>
              <a:t> se </a:t>
            </a:r>
            <a:r>
              <a:rPr lang="en-US" sz="3200" dirty="0" err="1">
                <a:solidFill>
                  <a:srgbClr val="FFFFFF"/>
                </a:solidFill>
              </a:rPr>
              <a:t>registraron</a:t>
            </a:r>
            <a:r>
              <a:rPr lang="en-US" sz="3200" dirty="0">
                <a:solidFill>
                  <a:srgbClr val="FFFFFF"/>
                </a:solidFill>
              </a:rPr>
              <a:t> las </a:t>
            </a:r>
            <a:r>
              <a:rPr lang="en-US" sz="3200" dirty="0" err="1">
                <a:solidFill>
                  <a:srgbClr val="FFFFFF"/>
                </a:solidFill>
              </a:rPr>
              <a:t>siguientes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medidas</a:t>
            </a:r>
            <a:r>
              <a:rPr lang="en-US" sz="3200" dirty="0">
                <a:solidFill>
                  <a:srgbClr val="FFFFFF"/>
                </a:solidFill>
              </a:rPr>
              <a:t> de performance </a:t>
            </a:r>
            <a:r>
              <a:rPr lang="en-US" sz="3200" dirty="0" err="1">
                <a:solidFill>
                  <a:srgbClr val="FFFFFF"/>
                </a:solidFill>
              </a:rPr>
              <a:t>mientras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ejecutaba</a:t>
            </a:r>
            <a:r>
              <a:rPr lang="en-US" sz="3200" dirty="0">
                <a:solidFill>
                  <a:srgbClr val="FFFFFF"/>
                </a:solidFill>
              </a:rPr>
              <a:t> un conjunto de </a:t>
            </a:r>
            <a:r>
              <a:rPr lang="en-US" sz="3200" dirty="0" err="1">
                <a:solidFill>
                  <a:srgbClr val="FFFFFF"/>
                </a:solidFill>
              </a:rPr>
              <a:t>programas</a:t>
            </a:r>
            <a:r>
              <a:rPr lang="en-US" sz="3200" dirty="0">
                <a:solidFill>
                  <a:srgbClr val="FFFFFF"/>
                </a:solidFill>
              </a:rPr>
              <a:t> de Benchmark. La </a:t>
            </a:r>
            <a:r>
              <a:rPr lang="en-US" sz="3200" dirty="0" err="1">
                <a:solidFill>
                  <a:srgbClr val="FFFFFF"/>
                </a:solidFill>
              </a:rPr>
              <a:t>velocidad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reloj</a:t>
            </a:r>
            <a:r>
              <a:rPr lang="en-US" sz="3200" dirty="0">
                <a:solidFill>
                  <a:srgbClr val="FFFFFF"/>
                </a:solidFill>
              </a:rPr>
              <a:t> es de 200 MHz</a:t>
            </a:r>
          </a:p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•"/>
            </a:pPr>
            <a:endParaRPr lang="en-US" sz="3200" dirty="0">
              <a:solidFill>
                <a:srgbClr val="FFFFFF"/>
              </a:solidFill>
            </a:endParaRPr>
          </a:p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•"/>
            </a:pPr>
            <a:endParaRPr lang="en-US" sz="3200" dirty="0">
              <a:solidFill>
                <a:srgbClr val="FFFFFF"/>
              </a:solidFill>
            </a:endParaRPr>
          </a:p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•"/>
            </a:pPr>
            <a:endParaRPr lang="en-US" sz="3200" dirty="0">
              <a:solidFill>
                <a:srgbClr val="FFFFFF"/>
              </a:solidFill>
            </a:endParaRPr>
          </a:p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•"/>
            </a:pPr>
            <a:endParaRPr lang="en-US" sz="3200" dirty="0">
              <a:solidFill>
                <a:srgbClr val="FFFFFF"/>
              </a:solidFill>
            </a:endParaRPr>
          </a:p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•"/>
            </a:pPr>
            <a:endParaRPr lang="en-US" sz="3200" dirty="0">
              <a:solidFill>
                <a:srgbClr val="FFFFFF"/>
              </a:solidFill>
            </a:endParaRPr>
          </a:p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•"/>
            </a:pPr>
            <a:endParaRPr lang="en-US" sz="3200" dirty="0">
              <a:solidFill>
                <a:srgbClr val="FFFFFF"/>
              </a:solidFill>
            </a:endParaRPr>
          </a:p>
          <a:p>
            <a:pPr marL="647700" lvl="0" indent="-533400">
              <a:buClr>
                <a:srgbClr val="FFFFFF"/>
              </a:buClr>
              <a:buChar char="•"/>
            </a:pPr>
            <a:r>
              <a:rPr lang="es-CL" sz="3200" dirty="0">
                <a:solidFill>
                  <a:srgbClr val="FFFFFF"/>
                </a:solidFill>
              </a:rPr>
              <a:t>R: CPIA = (38×1+15×3+42×4+5×5)/ 100 =2.76 </a:t>
            </a:r>
          </a:p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•"/>
            </a:pP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344" name="Google Shape;344;p58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Ejemplo</a:t>
            </a:r>
            <a:endParaRPr/>
          </a:p>
        </p:txBody>
      </p:sp>
      <p:graphicFrame>
        <p:nvGraphicFramePr>
          <p:cNvPr id="345" name="Google Shape;345;p58"/>
          <p:cNvGraphicFramePr/>
          <p:nvPr>
            <p:extLst>
              <p:ext uri="{D42A27DB-BD31-4B8C-83A1-F6EECF244321}">
                <p14:modId xmlns:p14="http://schemas.microsoft.com/office/powerpoint/2010/main" val="807483863"/>
              </p:ext>
            </p:extLst>
          </p:nvPr>
        </p:nvGraphicFramePr>
        <p:xfrm>
          <a:off x="2190751" y="4289379"/>
          <a:ext cx="9269172" cy="2874047"/>
        </p:xfrm>
        <a:graphic>
          <a:graphicData uri="http://schemas.openxmlformats.org/drawingml/2006/table">
            <a:tbl>
              <a:tblPr firstRow="1" firstCol="1">
                <a:noFill/>
                <a:tableStyleId>{28E4B160-EB14-4110-AA9A-0F01D8481F13}</a:tableStyleId>
              </a:tblPr>
              <a:tblGrid>
                <a:gridCol w="3089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9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9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8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Tipo de instrucción</a:t>
                      </a:r>
                      <a:endParaRPr sz="1100"/>
                    </a:p>
                  </a:txBody>
                  <a:tcPr marL="50800" marR="50800" marT="50800" marB="50800" anchor="ctr"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Porcentaje de ocurrencia</a:t>
                      </a:r>
                      <a:endParaRPr sz="1100"/>
                    </a:p>
                  </a:txBody>
                  <a:tcPr marL="50800" marR="50800" marT="50800" marB="50800" anchor="ctr"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# ciclos por instrucción </a:t>
                      </a:r>
                      <a:endParaRPr sz="1100"/>
                    </a:p>
                  </a:txBody>
                  <a:tcPr marL="50800" marR="50800" marT="50800" marB="50800" anchor="ctr">
                    <a:solidFill>
                      <a:srgbClr val="8B2F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9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38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rgbClr val="FFFFFF"/>
                          </a:solidFill>
                        </a:rPr>
                        <a:t>Load&amp;Store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15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9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Branch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42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9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Otras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</a:rPr>
                        <a:t>5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</a:rPr>
                        <a:t>5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 dirty="0"/>
              <a:t>MIPS: </a:t>
            </a:r>
            <a:r>
              <a:rPr lang="en-US" dirty="0" err="1"/>
              <a:t>Millones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por </a:t>
            </a:r>
            <a:r>
              <a:rPr lang="en-US" dirty="0" err="1"/>
              <a:t>segundo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i="1" dirty="0"/>
              <a:t>(No confundir con la ISA MIPS &gt;_&lt;)</a:t>
            </a:r>
            <a:endParaRPr sz="2800" i="1" dirty="0"/>
          </a:p>
          <a:p>
            <a:pPr marL="1295400" lvl="1" indent="-5080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dirty="0"/>
              <a:t>MIPS =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#instrucciones/(Tiempo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ejec.x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1E6)</a:t>
            </a:r>
            <a:br>
              <a:rPr lang="en-US" dirty="0"/>
            </a:br>
            <a:r>
              <a:rPr lang="en-US" dirty="0"/>
              <a:t>           =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Tasa de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reloj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/(CPI*1E6)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 dirty="0"/>
              <a:t>MFLOPS: </a:t>
            </a:r>
            <a:r>
              <a:rPr lang="en-US" dirty="0" err="1"/>
              <a:t>Millones</a:t>
            </a:r>
            <a:r>
              <a:rPr lang="en-US" dirty="0"/>
              <a:t> de </a:t>
            </a:r>
            <a:r>
              <a:rPr lang="en-US" dirty="0" err="1"/>
              <a:t>instrucciones</a:t>
            </a:r>
            <a:r>
              <a:rPr lang="en-US" dirty="0"/>
              <a:t> de punto </a:t>
            </a:r>
            <a:r>
              <a:rPr lang="en-US" dirty="0" err="1"/>
              <a:t>flotante</a:t>
            </a:r>
            <a:r>
              <a:rPr lang="en-US" dirty="0"/>
              <a:t> por </a:t>
            </a:r>
            <a:r>
              <a:rPr lang="en-US" dirty="0" err="1"/>
              <a:t>segundo</a:t>
            </a:r>
            <a:endParaRPr dirty="0"/>
          </a:p>
          <a:p>
            <a:pPr marL="1295400" lvl="1" indent="-5080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dirty="0"/>
              <a:t>MFLOPS =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#instr.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pto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flotante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/(T.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ejec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x 1E6)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295400" lvl="1" indent="-5080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dirty="0"/>
              <a:t>GFLOPS, TFLOPS, PFLOPS, ...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¿Son </a:t>
            </a:r>
            <a:r>
              <a:rPr lang="en-US" i="1" dirty="0" err="1"/>
              <a:t>equivalentes</a:t>
            </a:r>
            <a:r>
              <a:rPr lang="en-US" i="1" dirty="0"/>
              <a:t> las </a:t>
            </a:r>
            <a:r>
              <a:rPr lang="en-US" i="1" dirty="0" err="1"/>
              <a:t>instrucciones</a:t>
            </a:r>
            <a:r>
              <a:rPr lang="en-US" i="1" dirty="0"/>
              <a:t> de </a:t>
            </a:r>
            <a:br>
              <a:rPr lang="en-US" i="1" dirty="0"/>
            </a:br>
            <a:r>
              <a:rPr lang="en-US" i="1" dirty="0"/>
              <a:t>un </a:t>
            </a:r>
            <a:r>
              <a:rPr lang="en-US" i="1" dirty="0" err="1"/>
              <a:t>computador</a:t>
            </a:r>
            <a:r>
              <a:rPr lang="en-US" i="1" dirty="0"/>
              <a:t> y </a:t>
            </a:r>
            <a:r>
              <a:rPr lang="en-US" i="1" dirty="0" err="1"/>
              <a:t>otro</a:t>
            </a:r>
            <a:r>
              <a:rPr lang="en-US" i="1" dirty="0"/>
              <a:t>?</a:t>
            </a:r>
            <a:endParaRPr i="1" dirty="0"/>
          </a:p>
        </p:txBody>
      </p:sp>
      <p:sp>
        <p:nvSpPr>
          <p:cNvPr id="351" name="Google Shape;351;p59"/>
          <p:cNvSpPr txBox="1">
            <a:spLocks noGrp="1"/>
          </p:cNvSpPr>
          <p:nvPr>
            <p:ph type="title"/>
          </p:nvPr>
        </p:nvSpPr>
        <p:spPr>
          <a:xfrm>
            <a:off x="443294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Otras medidas de rendimiento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Ejemplo</a:t>
            </a:r>
            <a:endParaRPr/>
          </a:p>
        </p:txBody>
      </p:sp>
      <p:graphicFrame>
        <p:nvGraphicFramePr>
          <p:cNvPr id="357" name="Google Shape;357;p60"/>
          <p:cNvGraphicFramePr/>
          <p:nvPr/>
        </p:nvGraphicFramePr>
        <p:xfrm>
          <a:off x="795518" y="2749550"/>
          <a:ext cx="5878125" cy="3570300"/>
        </p:xfrm>
        <a:graphic>
          <a:graphicData uri="http://schemas.openxmlformats.org/drawingml/2006/table">
            <a:tbl>
              <a:tblPr firstRow="1" firstCol="1">
                <a:noFill/>
                <a:tableStyleId>{3F6ADC11-C19C-49C7-9925-0EC25201D71C}</a:tableStyleId>
              </a:tblPr>
              <a:tblGrid>
                <a:gridCol w="195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Tipo de instrucción</a:t>
                      </a:r>
                      <a:endParaRPr/>
                    </a:p>
                  </a:txBody>
                  <a:tcPr marL="50800" marR="50800" marT="50800" marB="50800" anchor="ctr"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Millones de instrucciones</a:t>
                      </a:r>
                      <a:endParaRPr/>
                    </a:p>
                  </a:txBody>
                  <a:tcPr marL="50800" marR="50800" marT="50800" marB="50800" anchor="ctr"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# ciclos por instrucción </a:t>
                      </a:r>
                      <a:endParaRPr/>
                    </a:p>
                  </a:txBody>
                  <a:tcPr marL="50800" marR="50800" marT="50800" marB="50800" anchor="ctr">
                    <a:solidFill>
                      <a:srgbClr val="8B2F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ALU</a:t>
                      </a:r>
                      <a:endParaRPr/>
                    </a:p>
                  </a:txBody>
                  <a:tcPr marL="50800" marR="50800" marT="50800" marB="50800" anchor="ctr"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Load&amp;Store</a:t>
                      </a:r>
                      <a:endParaRPr/>
                    </a:p>
                  </a:txBody>
                  <a:tcPr marL="50800" marR="50800" marT="50800" marB="50800" anchor="ctr"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Branch</a:t>
                      </a:r>
                      <a:endParaRPr/>
                    </a:p>
                  </a:txBody>
                  <a:tcPr marL="50800" marR="50800" marT="50800" marB="50800" anchor="ctr"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Otras</a:t>
                      </a:r>
                      <a:endParaRPr/>
                    </a:p>
                  </a:txBody>
                  <a:tcPr marL="50800" marR="50800" marT="50800" marB="50800" anchor="ctr"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58" name="Google Shape;358;p60"/>
          <p:cNvGraphicFramePr/>
          <p:nvPr/>
        </p:nvGraphicFramePr>
        <p:xfrm>
          <a:off x="6821427" y="2749550"/>
          <a:ext cx="5878125" cy="3585700"/>
        </p:xfrm>
        <a:graphic>
          <a:graphicData uri="http://schemas.openxmlformats.org/drawingml/2006/table">
            <a:tbl>
              <a:tblPr firstRow="1" firstCol="1">
                <a:noFill/>
                <a:tableStyleId>{3F6ADC11-C19C-49C7-9925-0EC25201D71C}</a:tableStyleId>
              </a:tblPr>
              <a:tblGrid>
                <a:gridCol w="195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Tipo de instrucción</a:t>
                      </a:r>
                      <a:endParaRPr/>
                    </a:p>
                  </a:txBody>
                  <a:tcPr marL="50800" marR="50800" marT="50800" marB="50800" anchor="ctr">
                    <a:lnL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Millones de instrucciones</a:t>
                      </a:r>
                      <a:endParaRPr/>
                    </a:p>
                  </a:txBody>
                  <a:tcPr marL="50800" marR="50800" marT="50800" marB="50800" anchor="ctr">
                    <a:lnT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# ciclos por instrucción </a:t>
                      </a:r>
                      <a:endParaRPr/>
                    </a:p>
                  </a:txBody>
                  <a:tcPr marL="50800" marR="50800" marT="50800" marB="50800" anchor="ctr">
                    <a:lnR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8B2F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ALU</a:t>
                      </a:r>
                      <a:endParaRPr/>
                    </a:p>
                  </a:txBody>
                  <a:tcPr marL="50800" marR="50800" marT="50800" marB="50800" anchor="ctr">
                    <a:lnL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3F3F3"/>
                          </a:solidFill>
                        </a:rPr>
                        <a:t>10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50800" marR="50800" marT="50800" marB="50800" anchor="ctr">
                    <a:lnR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Load&amp;Store</a:t>
                      </a:r>
                      <a:endParaRPr/>
                    </a:p>
                  </a:txBody>
                  <a:tcPr marL="50800" marR="50800" marT="50800" marB="50800" anchor="ctr">
                    <a:lnL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3F3F3"/>
                          </a:solidFill>
                        </a:rPr>
                        <a:t>8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3F3F3"/>
                          </a:solidFill>
                        </a:rPr>
                        <a:t>2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50800" marR="50800" marT="50800" marB="50800" anchor="ctr">
                    <a:lnR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Branch</a:t>
                      </a:r>
                      <a:endParaRPr/>
                    </a:p>
                  </a:txBody>
                  <a:tcPr marL="50800" marR="50800" marT="50800" marB="50800" anchor="ctr">
                    <a:lnL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3F3F3"/>
                          </a:solidFill>
                        </a:rPr>
                        <a:t>2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3F3F3"/>
                          </a:solidFill>
                        </a:rPr>
                        <a:t>4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50800" marR="50800" marT="50800" marB="50800" anchor="ctr">
                    <a:lnR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</a:rPr>
                        <a:t>Otras</a:t>
                      </a:r>
                      <a:endParaRPr/>
                    </a:p>
                  </a:txBody>
                  <a:tcPr marL="50800" marR="50800" marT="50800" marB="50800" anchor="ctr">
                    <a:lnL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B2F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3F3F3"/>
                          </a:solidFill>
                        </a:rPr>
                        <a:t>4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50800" marR="50800" marT="50800" marB="50800" anchor="ctr">
                    <a:lnB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500"/>
                        <a:buFont typeface="Belleza"/>
                        <a:buNone/>
                      </a:pPr>
                      <a:r>
                        <a:rPr lang="en-US" sz="2500" u="none" strike="noStrike" cap="none">
                          <a:solidFill>
                            <a:srgbClr val="F3F3F3"/>
                          </a:solidFill>
                        </a:rPr>
                        <a:t>3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50800" marR="50800" marT="50800" marB="50800" anchor="ctr">
                    <a:lnR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3619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9" name="Google Shape;359;p60"/>
          <p:cNvSpPr txBox="1"/>
          <p:nvPr/>
        </p:nvSpPr>
        <p:spPr>
          <a:xfrm>
            <a:off x="2773876" y="1824314"/>
            <a:ext cx="19215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E26"/>
              </a:buClr>
              <a:buSzPts val="3000"/>
              <a:buFont typeface="Belleza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Máquina 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0" name="Google Shape;360;p60"/>
          <p:cNvSpPr txBox="1"/>
          <p:nvPr/>
        </p:nvSpPr>
        <p:spPr>
          <a:xfrm>
            <a:off x="9007401" y="1824314"/>
            <a:ext cx="191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2F2C"/>
              </a:buClr>
              <a:buSzPts val="3000"/>
              <a:buFont typeface="Belleza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Máquina 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1" name="Google Shape;361;p60"/>
          <p:cNvSpPr txBox="1"/>
          <p:nvPr/>
        </p:nvSpPr>
        <p:spPr>
          <a:xfrm>
            <a:off x="4810299" y="6443888"/>
            <a:ext cx="39705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3000"/>
              <a:buFont typeface="Belleza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Tasa de reloj=200 MHz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47700" lvl="0" indent="-514350" algn="l" rtl="0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 sz="3100"/>
              <a:t>CPI refleja la organización del procesador y la arquitectura del conjunto de instrucciones.</a:t>
            </a:r>
            <a:endParaRPr sz="3100"/>
          </a:p>
          <a:p>
            <a:pPr marL="647700" lvl="0" indent="-514350" algn="l" rtl="0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 sz="3100"/>
              <a:t>La cantidad de instrucciones refleja la arquitectura del conjunto de instrucciones y la tecnología del compilador utilizado.</a:t>
            </a:r>
            <a:endParaRPr sz="3100"/>
          </a:p>
        </p:txBody>
      </p:sp>
      <p:sp>
        <p:nvSpPr>
          <p:cNvPr id="367" name="Google Shape;367;p61"/>
          <p:cNvSpPr txBox="1">
            <a:spLocks noGrp="1"/>
          </p:cNvSpPr>
          <p:nvPr>
            <p:ph type="title"/>
          </p:nvPr>
        </p:nvSpPr>
        <p:spPr>
          <a:xfrm>
            <a:off x="443294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Medidas de rendimiento (performance)</a:t>
            </a:r>
            <a:endParaRPr/>
          </a:p>
        </p:txBody>
      </p:sp>
      <p:graphicFrame>
        <p:nvGraphicFramePr>
          <p:cNvPr id="368" name="Google Shape;368;p61"/>
          <p:cNvGraphicFramePr/>
          <p:nvPr/>
        </p:nvGraphicFramePr>
        <p:xfrm>
          <a:off x="1107500" y="4946117"/>
          <a:ext cx="10789800" cy="2998075"/>
        </p:xfrm>
        <a:graphic>
          <a:graphicData uri="http://schemas.openxmlformats.org/drawingml/2006/table">
            <a:tbl>
              <a:tblPr firstRow="1">
                <a:noFill/>
                <a:tableStyleId>{3F6ADC11-C19C-49C7-9925-0EC25201D71C}</a:tableStyleId>
              </a:tblPr>
              <a:tblGrid>
                <a:gridCol w="539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Belleza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Componentes de rendimiento</a:t>
                      </a:r>
                      <a:endParaRPr/>
                    </a:p>
                  </a:txBody>
                  <a:tcPr marL="50800" marR="50800" marT="50800" marB="50800" anchor="ctr">
                    <a:solidFill>
                      <a:srgbClr val="EA7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Belleza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Unidad de medida</a:t>
                      </a:r>
                      <a:endParaRPr/>
                    </a:p>
                  </a:txBody>
                  <a:tcPr marL="50800" marR="50800" marT="50800" marB="50800" anchor="ctr">
                    <a:solidFill>
                      <a:srgbClr val="EA7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200"/>
                        <a:buFont typeface="Belleza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363929"/>
                          </a:solidFill>
                        </a:rPr>
                        <a:t>Tiempo de </a:t>
                      </a:r>
                      <a:r>
                        <a:rPr lang="en-US" sz="2200" u="none" strike="noStrike" cap="none" dirty="0" err="1">
                          <a:solidFill>
                            <a:srgbClr val="363929"/>
                          </a:solidFill>
                        </a:rPr>
                        <a:t>ejecución</a:t>
                      </a:r>
                      <a:r>
                        <a:rPr lang="en-US" sz="2200" u="none" strike="noStrike" cap="none" dirty="0">
                          <a:solidFill>
                            <a:srgbClr val="363929"/>
                          </a:solidFill>
                        </a:rPr>
                        <a:t> de CPU </a:t>
                      </a:r>
                      <a:r>
                        <a:rPr lang="en-US" sz="2200" u="none" strike="noStrike" cap="none" dirty="0" err="1">
                          <a:solidFill>
                            <a:srgbClr val="363929"/>
                          </a:solidFill>
                        </a:rPr>
                        <a:t>por</a:t>
                      </a:r>
                      <a:r>
                        <a:rPr lang="en-US" sz="2200" u="none" strike="noStrike" cap="none" dirty="0">
                          <a:solidFill>
                            <a:srgbClr val="363929"/>
                          </a:solidFill>
                        </a:rPr>
                        <a:t> </a:t>
                      </a:r>
                      <a:r>
                        <a:rPr lang="en-US" sz="2200" u="none" strike="noStrike" cap="none" dirty="0" err="1">
                          <a:solidFill>
                            <a:srgbClr val="363929"/>
                          </a:solidFill>
                        </a:rPr>
                        <a:t>programa</a:t>
                      </a:r>
                      <a:endParaRPr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200"/>
                        <a:buFont typeface="Belleza"/>
                        <a:buNone/>
                      </a:pPr>
                      <a:r>
                        <a:rPr lang="en-US" sz="2200" u="none" strike="noStrike" cap="none">
                          <a:solidFill>
                            <a:srgbClr val="363929"/>
                          </a:solidFill>
                        </a:rPr>
                        <a:t>Segundos por programa</a:t>
                      </a:r>
                      <a:endParaRPr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200"/>
                        <a:buFont typeface="Belleza"/>
                        <a:buNone/>
                      </a:pPr>
                      <a:r>
                        <a:rPr lang="en-US" sz="2200" u="none" strike="noStrike" cap="none">
                          <a:solidFill>
                            <a:srgbClr val="363929"/>
                          </a:solidFill>
                        </a:rPr>
                        <a:t>Conteo de instrucciones</a:t>
                      </a:r>
                      <a:endParaRPr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200"/>
                        <a:buFont typeface="Belleza"/>
                        <a:buNone/>
                      </a:pPr>
                      <a:r>
                        <a:rPr lang="en-US" sz="2200" u="none" strike="noStrike" cap="none">
                          <a:solidFill>
                            <a:srgbClr val="363929"/>
                          </a:solidFill>
                        </a:rPr>
                        <a:t># instrucciones</a:t>
                      </a:r>
                      <a:endParaRPr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200"/>
                        <a:buFont typeface="Belleza"/>
                        <a:buNone/>
                      </a:pPr>
                      <a:r>
                        <a:rPr lang="en-US" sz="2200" u="none" strike="noStrike" cap="none">
                          <a:solidFill>
                            <a:srgbClr val="363929"/>
                          </a:solidFill>
                        </a:rPr>
                        <a:t>Ciclos de reloj por instrucción</a:t>
                      </a:r>
                      <a:endParaRPr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200"/>
                        <a:buFont typeface="Belleza"/>
                        <a:buNone/>
                      </a:pPr>
                      <a:r>
                        <a:rPr lang="en-US" sz="2200" u="none" strike="noStrike" cap="none">
                          <a:solidFill>
                            <a:srgbClr val="363929"/>
                          </a:solidFill>
                        </a:rPr>
                        <a:t>CPI</a:t>
                      </a:r>
                      <a:endParaRPr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200"/>
                        <a:buFont typeface="Belleza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363929"/>
                          </a:solidFill>
                        </a:rPr>
                        <a:t>Tiempo de </a:t>
                      </a:r>
                      <a:r>
                        <a:rPr lang="en-US" sz="2200" u="none" strike="noStrike" cap="none" dirty="0" err="1">
                          <a:solidFill>
                            <a:srgbClr val="363929"/>
                          </a:solidFill>
                        </a:rPr>
                        <a:t>ciclo</a:t>
                      </a:r>
                      <a:r>
                        <a:rPr lang="en-US" sz="2200" u="none" strike="noStrike" cap="none" dirty="0">
                          <a:solidFill>
                            <a:srgbClr val="363929"/>
                          </a:solidFill>
                        </a:rPr>
                        <a:t> de </a:t>
                      </a:r>
                      <a:r>
                        <a:rPr lang="en-US" sz="2200" u="none" strike="noStrike" cap="none" dirty="0" err="1">
                          <a:solidFill>
                            <a:srgbClr val="363929"/>
                          </a:solidFill>
                        </a:rPr>
                        <a:t>reloj</a:t>
                      </a:r>
                      <a:endParaRPr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2200"/>
                        <a:buFont typeface="Belleza"/>
                        <a:buNone/>
                      </a:pPr>
                      <a:r>
                        <a:rPr lang="en-US" sz="2200" u="none" strike="noStrike" cap="none">
                          <a:solidFill>
                            <a:srgbClr val="363929"/>
                          </a:solidFill>
                        </a:rPr>
                        <a:t>Segundos por ciclo de reloj</a:t>
                      </a:r>
                      <a:endParaRPr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Ejemplo</a:t>
            </a:r>
            <a:endParaRPr/>
          </a:p>
        </p:txBody>
      </p:sp>
      <p:sp>
        <p:nvSpPr>
          <p:cNvPr id="374" name="Google Shape;374;p62"/>
          <p:cNvSpPr txBox="1">
            <a:spLocks noGrp="1"/>
          </p:cNvSpPr>
          <p:nvPr>
            <p:ph type="body" idx="1"/>
          </p:nvPr>
        </p:nvSpPr>
        <p:spPr>
          <a:xfrm>
            <a:off x="670135" y="2185434"/>
            <a:ext cx="12118200" cy="64785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¿</a:t>
            </a:r>
            <a:r>
              <a:rPr lang="en-US" b="1" dirty="0" err="1"/>
              <a:t>Verdadero</a:t>
            </a:r>
            <a:r>
              <a:rPr lang="en-US" b="1" dirty="0"/>
              <a:t> o </a:t>
            </a:r>
            <a:r>
              <a:rPr lang="en-US" b="1" dirty="0" err="1"/>
              <a:t>Falso</a:t>
            </a:r>
            <a:r>
              <a:rPr lang="en-US" b="1" dirty="0"/>
              <a:t>?</a:t>
            </a:r>
            <a:endParaRPr b="1" dirty="0"/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 dirty="0"/>
              <a:t>Un </a:t>
            </a:r>
            <a:r>
              <a:rPr lang="en-US" sz="3200" dirty="0" err="1"/>
              <a:t>programa</a:t>
            </a:r>
            <a:r>
              <a:rPr lang="en-US" sz="3200" dirty="0"/>
              <a:t> con 1000 </a:t>
            </a:r>
            <a:r>
              <a:rPr lang="en-US" sz="3200" dirty="0" err="1"/>
              <a:t>instrucciones</a:t>
            </a:r>
            <a:r>
              <a:rPr lang="en-US" sz="3200" dirty="0"/>
              <a:t> </a:t>
            </a:r>
            <a:r>
              <a:rPr lang="en-US" sz="3200" dirty="0" err="1"/>
              <a:t>puede</a:t>
            </a:r>
            <a:r>
              <a:rPr lang="en-US" sz="3200" dirty="0"/>
              <a:t> </a:t>
            </a:r>
            <a:r>
              <a:rPr lang="en-US" sz="3200" dirty="0" err="1"/>
              <a:t>tener</a:t>
            </a:r>
            <a:r>
              <a:rPr lang="en-US" sz="3200" dirty="0"/>
              <a:t> CPI </a:t>
            </a:r>
            <a:r>
              <a:rPr lang="en-US" sz="3200" dirty="0" err="1"/>
              <a:t>diferentes</a:t>
            </a:r>
            <a:r>
              <a:rPr lang="en-US" sz="3200" dirty="0"/>
              <a:t> </a:t>
            </a:r>
            <a:r>
              <a:rPr lang="en-US" sz="3200" dirty="0" err="1"/>
              <a:t>dependiendo</a:t>
            </a:r>
            <a:r>
              <a:rPr lang="en-US" sz="3200" dirty="0"/>
              <a:t> de la </a:t>
            </a:r>
            <a:r>
              <a:rPr lang="en-US" sz="3200" dirty="0" err="1"/>
              <a:t>implementación</a:t>
            </a:r>
            <a:r>
              <a:rPr lang="en-US" sz="3200" dirty="0"/>
              <a:t> del </a:t>
            </a:r>
            <a:r>
              <a:rPr lang="en-US" sz="3200" dirty="0" err="1"/>
              <a:t>procesador</a:t>
            </a:r>
            <a:endParaRPr sz="3200" dirty="0"/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 dirty="0"/>
              <a:t>El CPI es la </a:t>
            </a:r>
            <a:r>
              <a:rPr lang="en-US" sz="3200" dirty="0" err="1"/>
              <a:t>mejor</a:t>
            </a:r>
            <a:r>
              <a:rPr lang="en-US" sz="3200" dirty="0"/>
              <a:t> </a:t>
            </a:r>
            <a:r>
              <a:rPr lang="en-US" sz="3200" dirty="0" err="1"/>
              <a:t>métrica</a:t>
            </a:r>
            <a:r>
              <a:rPr lang="en-US" sz="3200" dirty="0"/>
              <a:t> de performance</a:t>
            </a:r>
            <a:endParaRPr sz="3200" dirty="0"/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 dirty="0"/>
              <a:t>El </a:t>
            </a:r>
            <a:r>
              <a:rPr lang="en-US" sz="3200" dirty="0" err="1"/>
              <a:t>tiempo</a:t>
            </a:r>
            <a:r>
              <a:rPr lang="en-US" sz="3200" dirty="0"/>
              <a:t> de </a:t>
            </a:r>
            <a:r>
              <a:rPr lang="en-US" sz="3200" dirty="0" err="1"/>
              <a:t>ejecución</a:t>
            </a:r>
            <a:r>
              <a:rPr lang="en-US" sz="3200" dirty="0"/>
              <a:t> es la </a:t>
            </a:r>
            <a:r>
              <a:rPr lang="en-US" sz="3200" dirty="0" err="1"/>
              <a:t>mejor</a:t>
            </a:r>
            <a:r>
              <a:rPr lang="en-US" sz="3200" dirty="0"/>
              <a:t> </a:t>
            </a:r>
            <a:r>
              <a:rPr lang="en-US" sz="3200" dirty="0" err="1"/>
              <a:t>métrica</a:t>
            </a:r>
            <a:r>
              <a:rPr lang="en-US" sz="3200" dirty="0"/>
              <a:t> de performance</a:t>
            </a:r>
            <a:endParaRPr sz="3200" dirty="0"/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 dirty="0"/>
              <a:t>Si me </a:t>
            </a:r>
            <a:r>
              <a:rPr lang="en-US" sz="3200" dirty="0" err="1"/>
              <a:t>cambio</a:t>
            </a:r>
            <a:r>
              <a:rPr lang="en-US" sz="3200" dirty="0"/>
              <a:t> de un </a:t>
            </a:r>
            <a:r>
              <a:rPr lang="en-US" sz="3200" dirty="0" err="1"/>
              <a:t>procesador</a:t>
            </a:r>
            <a:r>
              <a:rPr lang="en-US" sz="3200" dirty="0"/>
              <a:t> ARM a un </a:t>
            </a:r>
            <a:r>
              <a:rPr lang="en-US" sz="3200" dirty="0" err="1"/>
              <a:t>procesador</a:t>
            </a:r>
            <a:r>
              <a:rPr lang="en-US" sz="3200" dirty="0"/>
              <a:t> X86 que genera una </a:t>
            </a:r>
            <a:r>
              <a:rPr lang="en-US" sz="3200" dirty="0" err="1"/>
              <a:t>menor</a:t>
            </a:r>
            <a:r>
              <a:rPr lang="en-US" sz="3200" dirty="0"/>
              <a:t> </a:t>
            </a:r>
            <a:r>
              <a:rPr lang="en-US" sz="3200" dirty="0" err="1"/>
              <a:t>cantidad</a:t>
            </a:r>
            <a:r>
              <a:rPr lang="en-US" sz="3200" dirty="0"/>
              <a:t> de </a:t>
            </a:r>
            <a:r>
              <a:rPr lang="en-US" sz="3200" dirty="0" err="1"/>
              <a:t>instrucciones</a:t>
            </a:r>
            <a:r>
              <a:rPr lang="en-US" sz="3200" dirty="0"/>
              <a:t> se </a:t>
            </a:r>
            <a:r>
              <a:rPr lang="en-US" sz="3200" dirty="0" err="1"/>
              <a:t>mejora</a:t>
            </a:r>
            <a:r>
              <a:rPr lang="en-US" sz="3200" dirty="0"/>
              <a:t> el performance</a:t>
            </a:r>
            <a:endParaRPr sz="3200" dirty="0"/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 dirty="0"/>
              <a:t>Las </a:t>
            </a:r>
            <a:r>
              <a:rPr lang="en-US" sz="3200" dirty="0" err="1"/>
              <a:t>prestaciones</a:t>
            </a:r>
            <a:r>
              <a:rPr lang="en-US" sz="3200" dirty="0"/>
              <a:t> de un </a:t>
            </a:r>
            <a:r>
              <a:rPr lang="en-US" sz="3200" dirty="0" err="1"/>
              <a:t>programa</a:t>
            </a:r>
            <a:r>
              <a:rPr lang="en-US" sz="3200" dirty="0"/>
              <a:t> </a:t>
            </a:r>
            <a:r>
              <a:rPr lang="en-US" sz="3200" dirty="0" err="1"/>
              <a:t>depende</a:t>
            </a:r>
            <a:r>
              <a:rPr lang="en-US" sz="3200" dirty="0"/>
              <a:t> del </a:t>
            </a:r>
            <a:r>
              <a:rPr lang="en-US" sz="3200" dirty="0" err="1"/>
              <a:t>algoritmo</a:t>
            </a:r>
            <a:r>
              <a:rPr lang="en-US" sz="3200" dirty="0"/>
              <a:t>, del </a:t>
            </a:r>
            <a:r>
              <a:rPr lang="en-US" sz="3200" dirty="0" err="1"/>
              <a:t>lenguaje</a:t>
            </a:r>
            <a:r>
              <a:rPr lang="en-US" sz="3200" dirty="0"/>
              <a:t>, del </a:t>
            </a:r>
            <a:r>
              <a:rPr lang="en-US" sz="3200" dirty="0" err="1"/>
              <a:t>compilador</a:t>
            </a:r>
            <a:r>
              <a:rPr lang="en-US" sz="3200" dirty="0"/>
              <a:t>, de la </a:t>
            </a:r>
            <a:r>
              <a:rPr lang="en-US" sz="3200" dirty="0" err="1"/>
              <a:t>arquitectura</a:t>
            </a:r>
            <a:r>
              <a:rPr lang="en-US" sz="3200" dirty="0"/>
              <a:t> y del hardware real.</a:t>
            </a:r>
            <a:endParaRPr sz="3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>
            <a:spLocks noGrp="1"/>
          </p:cNvSpPr>
          <p:nvPr>
            <p:ph type="body" idx="4294967295"/>
          </p:nvPr>
        </p:nvSpPr>
        <p:spPr>
          <a:xfrm>
            <a:off x="594725" y="1929950"/>
            <a:ext cx="12242400" cy="6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92500" lnSpcReduction="20000"/>
          </a:bodyPr>
          <a:lstStyle/>
          <a:p>
            <a:pPr marL="647700" lvl="0" indent="-501015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El </a:t>
            </a:r>
            <a:r>
              <a:rPr lang="en-US" dirty="0" err="1">
                <a:solidFill>
                  <a:srgbClr val="FFFFFF"/>
                </a:solidFill>
              </a:rPr>
              <a:t>computador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más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rápido</a:t>
            </a:r>
            <a:r>
              <a:rPr lang="en-US" dirty="0">
                <a:solidFill>
                  <a:srgbClr val="FFFFFF"/>
                </a:solidFill>
              </a:rPr>
              <a:t> es el que </a:t>
            </a:r>
            <a:r>
              <a:rPr lang="en-US" dirty="0" err="1">
                <a:solidFill>
                  <a:srgbClr val="FFFFFF"/>
                </a:solidFill>
              </a:rPr>
              <a:t>tiene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tasa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reloj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más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alta</a:t>
            </a:r>
            <a:endParaRPr dirty="0">
              <a:solidFill>
                <a:srgbClr val="FFFFFF"/>
              </a:solidFill>
            </a:endParaRPr>
          </a:p>
          <a:p>
            <a:pPr marL="647700" lvl="0" indent="-501015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Dado que </a:t>
            </a:r>
            <a:r>
              <a:rPr lang="en-US" dirty="0" err="1">
                <a:solidFill>
                  <a:srgbClr val="FFFFFF"/>
                </a:solidFill>
              </a:rPr>
              <a:t>todos</a:t>
            </a:r>
            <a:r>
              <a:rPr lang="en-US" dirty="0">
                <a:solidFill>
                  <a:srgbClr val="FFFFFF"/>
                </a:solidFill>
              </a:rPr>
              <a:t> son compatibles con el conjunto de </a:t>
            </a:r>
            <a:r>
              <a:rPr lang="en-US" dirty="0" err="1">
                <a:solidFill>
                  <a:srgbClr val="FFFFFF"/>
                </a:solidFill>
              </a:rPr>
              <a:t>instrucciones</a:t>
            </a:r>
            <a:r>
              <a:rPr lang="en-US" dirty="0">
                <a:solidFill>
                  <a:srgbClr val="FFFFFF"/>
                </a:solidFill>
              </a:rPr>
              <a:t> de Intel y </a:t>
            </a:r>
            <a:r>
              <a:rPr lang="en-US" dirty="0" err="1">
                <a:solidFill>
                  <a:srgbClr val="FFFFFF"/>
                </a:solidFill>
              </a:rPr>
              <a:t>ejecutan</a:t>
            </a:r>
            <a:r>
              <a:rPr lang="en-US" dirty="0">
                <a:solidFill>
                  <a:srgbClr val="FFFFFF"/>
                </a:solidFill>
              </a:rPr>
              <a:t> el </a:t>
            </a:r>
            <a:r>
              <a:rPr lang="en-US" dirty="0" err="1">
                <a:solidFill>
                  <a:srgbClr val="FFFFFF"/>
                </a:solidFill>
              </a:rPr>
              <a:t>mismo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número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instrucciones</a:t>
            </a:r>
            <a:r>
              <a:rPr lang="en-US" dirty="0">
                <a:solidFill>
                  <a:srgbClr val="FFFFFF"/>
                </a:solidFill>
              </a:rPr>
              <a:t> para un </a:t>
            </a:r>
            <a:r>
              <a:rPr lang="en-US" dirty="0" err="1">
                <a:solidFill>
                  <a:srgbClr val="FFFFFF"/>
                </a:solidFill>
              </a:rPr>
              <a:t>programa</a:t>
            </a:r>
            <a:r>
              <a:rPr lang="en-US" dirty="0">
                <a:solidFill>
                  <a:srgbClr val="FFFFFF"/>
                </a:solidFill>
              </a:rPr>
              <a:t>, el </a:t>
            </a:r>
            <a:r>
              <a:rPr lang="en-US" dirty="0" err="1">
                <a:solidFill>
                  <a:srgbClr val="FFFFFF"/>
                </a:solidFill>
              </a:rPr>
              <a:t>más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rápido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será</a:t>
            </a:r>
            <a:r>
              <a:rPr lang="en-US" dirty="0">
                <a:solidFill>
                  <a:srgbClr val="FFFFFF"/>
                </a:solidFill>
              </a:rPr>
              <a:t> el que </a:t>
            </a:r>
            <a:r>
              <a:rPr lang="en-US" dirty="0" err="1">
                <a:solidFill>
                  <a:srgbClr val="FFFFFF"/>
                </a:solidFill>
              </a:rPr>
              <a:t>tenga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más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alta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tasa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reloj</a:t>
            </a:r>
            <a:endParaRPr dirty="0">
              <a:solidFill>
                <a:srgbClr val="FFFFFF"/>
              </a:solidFill>
            </a:endParaRPr>
          </a:p>
          <a:p>
            <a:pPr marL="647700" lvl="0" indent="-501015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Dado que AMD </a:t>
            </a:r>
            <a:r>
              <a:rPr lang="en-US" dirty="0" err="1">
                <a:solidFill>
                  <a:srgbClr val="FFFFFF"/>
                </a:solidFill>
              </a:rPr>
              <a:t>usa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técnicas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diferentes</a:t>
            </a:r>
            <a:r>
              <a:rPr lang="en-US" dirty="0">
                <a:solidFill>
                  <a:srgbClr val="FFFFFF"/>
                </a:solidFill>
              </a:rPr>
              <a:t> que Intel para </a:t>
            </a:r>
            <a:r>
              <a:rPr lang="en-US" dirty="0" err="1">
                <a:solidFill>
                  <a:srgbClr val="FFFFFF"/>
                </a:solidFill>
              </a:rPr>
              <a:t>ejecutar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instrucciones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ellos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pueden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tener</a:t>
            </a:r>
            <a:r>
              <a:rPr lang="en-US" dirty="0">
                <a:solidFill>
                  <a:srgbClr val="FFFFFF"/>
                </a:solidFill>
              </a:rPr>
              <a:t> CPIs </a:t>
            </a:r>
            <a:r>
              <a:rPr lang="en-US" dirty="0" err="1">
                <a:solidFill>
                  <a:srgbClr val="FFFFFF"/>
                </a:solidFill>
              </a:rPr>
              <a:t>diferentes</a:t>
            </a:r>
            <a:r>
              <a:rPr lang="en-US" dirty="0">
                <a:solidFill>
                  <a:srgbClr val="FFFFFF"/>
                </a:solidFill>
              </a:rPr>
              <a:t>. Pero, se </a:t>
            </a:r>
            <a:r>
              <a:rPr lang="en-US" dirty="0" err="1">
                <a:solidFill>
                  <a:srgbClr val="FFFFFF"/>
                </a:solidFill>
              </a:rPr>
              <a:t>puede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decir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cual</a:t>
            </a:r>
            <a:r>
              <a:rPr lang="en-US" dirty="0">
                <a:solidFill>
                  <a:srgbClr val="FFFFFF"/>
                </a:solidFill>
              </a:rPr>
              <a:t> es </a:t>
            </a:r>
            <a:r>
              <a:rPr lang="en-US" dirty="0" err="1">
                <a:solidFill>
                  <a:srgbClr val="FFFFFF"/>
                </a:solidFill>
              </a:rPr>
              <a:t>más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rápido</a:t>
            </a:r>
            <a:r>
              <a:rPr lang="en-US" dirty="0">
                <a:solidFill>
                  <a:srgbClr val="FFFFFF"/>
                </a:solidFill>
              </a:rPr>
              <a:t> entre los dos </a:t>
            </a:r>
            <a:r>
              <a:rPr lang="en-US" dirty="0" err="1">
                <a:solidFill>
                  <a:srgbClr val="FFFFFF"/>
                </a:solidFill>
              </a:rPr>
              <a:t>mirando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tasa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reloj</a:t>
            </a:r>
            <a:endParaRPr dirty="0">
              <a:solidFill>
                <a:srgbClr val="FFFFFF"/>
              </a:solidFill>
            </a:endParaRPr>
          </a:p>
          <a:p>
            <a:pPr marL="647700" lvl="0" indent="-501015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Solo </a:t>
            </a:r>
            <a:r>
              <a:rPr lang="en-US" dirty="0" err="1">
                <a:solidFill>
                  <a:srgbClr val="FFFFFF"/>
                </a:solidFill>
              </a:rPr>
              <a:t>mirando</a:t>
            </a:r>
            <a:r>
              <a:rPr lang="en-US" dirty="0">
                <a:solidFill>
                  <a:srgbClr val="FFFFFF"/>
                </a:solidFill>
              </a:rPr>
              <a:t> los </a:t>
            </a:r>
            <a:r>
              <a:rPr lang="en-US" dirty="0" err="1">
                <a:solidFill>
                  <a:srgbClr val="FFFFFF"/>
                </a:solidFill>
              </a:rPr>
              <a:t>resultados</a:t>
            </a:r>
            <a:r>
              <a:rPr lang="en-US" dirty="0">
                <a:solidFill>
                  <a:srgbClr val="FFFFFF"/>
                </a:solidFill>
              </a:rPr>
              <a:t> de benchmarks para </a:t>
            </a:r>
            <a:r>
              <a:rPr lang="en-US" dirty="0" err="1">
                <a:solidFill>
                  <a:srgbClr val="FFFFFF"/>
                </a:solidFill>
              </a:rPr>
              <a:t>tareas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similares</a:t>
            </a:r>
            <a:r>
              <a:rPr lang="en-US" dirty="0">
                <a:solidFill>
                  <a:srgbClr val="FFFFFF"/>
                </a:solidFill>
              </a:rPr>
              <a:t> a los de un </a:t>
            </a:r>
            <a:r>
              <a:rPr lang="en-US" dirty="0" err="1">
                <a:solidFill>
                  <a:srgbClr val="FFFFFF"/>
                </a:solidFill>
              </a:rPr>
              <a:t>usuario</a:t>
            </a:r>
            <a:r>
              <a:rPr lang="en-US" dirty="0">
                <a:solidFill>
                  <a:srgbClr val="FFFFFF"/>
                </a:solidFill>
              </a:rPr>
              <a:t> se </a:t>
            </a:r>
            <a:r>
              <a:rPr lang="en-US" dirty="0" err="1">
                <a:solidFill>
                  <a:srgbClr val="FFFFFF"/>
                </a:solidFill>
              </a:rPr>
              <a:t>puede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tener</a:t>
            </a:r>
            <a:r>
              <a:rPr lang="en-US" dirty="0">
                <a:solidFill>
                  <a:srgbClr val="FFFFFF"/>
                </a:solidFill>
              </a:rPr>
              <a:t> una </a:t>
            </a:r>
            <a:r>
              <a:rPr lang="en-US" dirty="0" err="1">
                <a:solidFill>
                  <a:srgbClr val="FFFFFF"/>
                </a:solidFill>
              </a:rPr>
              <a:t>mirada</a:t>
            </a:r>
            <a:r>
              <a:rPr lang="en-US" dirty="0">
                <a:solidFill>
                  <a:srgbClr val="FFFFFF"/>
                </a:solidFill>
              </a:rPr>
              <a:t> mas </a:t>
            </a:r>
            <a:r>
              <a:rPr lang="en-US" dirty="0" err="1">
                <a:solidFill>
                  <a:srgbClr val="FFFFFF"/>
                </a:solidFill>
              </a:rPr>
              <a:t>precisa</a:t>
            </a:r>
            <a:r>
              <a:rPr lang="en-US" dirty="0">
                <a:solidFill>
                  <a:srgbClr val="FFFFFF"/>
                </a:solidFill>
              </a:rPr>
              <a:t> del </a:t>
            </a:r>
            <a:r>
              <a:rPr lang="en-US" dirty="0" err="1">
                <a:solidFill>
                  <a:srgbClr val="FFFFFF"/>
                </a:solidFill>
              </a:rPr>
              <a:t>rendimiento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80" name="Google Shape;380;p63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Ejemplo: ¿Verdadero o Falso?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"/>
          <p:cNvSpPr txBox="1">
            <a:spLocks noGrp="1"/>
          </p:cNvSpPr>
          <p:nvPr>
            <p:ph type="title"/>
          </p:nvPr>
        </p:nvSpPr>
        <p:spPr>
          <a:xfrm>
            <a:off x="1714550" y="3581400"/>
            <a:ext cx="9575700" cy="25908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Benchmarks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lnSpcReduction="10000"/>
          </a:bodyPr>
          <a:lstStyle/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/>
              <a:t>Un programa específicamente usado para medir y comparar el rendimiento de un computador </a:t>
            </a:r>
            <a:endParaRPr/>
          </a:p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/>
              <a:t>Se utilizan Benchmarks para calcular un rendimiento global:</a:t>
            </a:r>
            <a:endParaRPr/>
          </a:p>
          <a:p>
            <a:pPr marL="1295400" lvl="1" indent="-5080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Programas representativos (SPEC, SYSMARK, etc)</a:t>
            </a:r>
            <a:endParaRPr/>
          </a:p>
          <a:p>
            <a:pPr marL="1295400" lvl="1" indent="-5080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Kernels: Fragmentos de código de programas reales (Linkpack)</a:t>
            </a:r>
            <a:endParaRPr/>
          </a:p>
          <a:p>
            <a:pPr marL="1295400" lvl="1" indent="-5080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Programas “juguete”: Ejemplo Quicksort</a:t>
            </a:r>
            <a:endParaRPr/>
          </a:p>
          <a:p>
            <a:pPr marL="1295400" lvl="1" indent="-5080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Programas sintéticos: Mezcla de instrucciones representativas (Whetsone, Dhrystone) </a:t>
            </a:r>
            <a:endParaRPr/>
          </a:p>
          <a:p>
            <a:pPr marL="129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EA7600"/>
                </a:highlight>
              </a:rPr>
              <a:t>¿Qué otros tipos de Benchmarks conocen?</a:t>
            </a:r>
            <a:endParaRPr>
              <a:solidFill>
                <a:srgbClr val="FFFFFF"/>
              </a:solidFill>
              <a:highlight>
                <a:srgbClr val="EA7600"/>
              </a:highlight>
            </a:endParaRPr>
          </a:p>
        </p:txBody>
      </p:sp>
      <p:sp>
        <p:nvSpPr>
          <p:cNvPr id="397" name="Google Shape;397;p66"/>
          <p:cNvSpPr txBox="1">
            <a:spLocks noGrp="1"/>
          </p:cNvSpPr>
          <p:nvPr>
            <p:ph type="title"/>
          </p:nvPr>
        </p:nvSpPr>
        <p:spPr>
          <a:xfrm>
            <a:off x="443294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Benchmarks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1714550" y="3581400"/>
            <a:ext cx="9575700" cy="25908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Rendimiento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>
            <a:spLocks noGrp="1"/>
          </p:cNvSpPr>
          <p:nvPr>
            <p:ph type="body" idx="4294967295"/>
          </p:nvPr>
        </p:nvSpPr>
        <p:spPr>
          <a:xfrm>
            <a:off x="379075" y="2209650"/>
            <a:ext cx="5764200" cy="5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47700" lvl="0" indent="-5080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System Performance Evaluation Corporation: Esfuerzo para crear un conjunto estándar de benchmarks</a:t>
            </a:r>
            <a:endParaRPr sz="3000"/>
          </a:p>
          <a:p>
            <a:pPr marL="647700" lvl="0" indent="-5080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CPU-intensive, basado en programas reales</a:t>
            </a:r>
            <a:endParaRPr sz="3000"/>
          </a:p>
          <a:p>
            <a:pPr marL="647700" lvl="0" indent="-5080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SPEC CPU 2017: 43 benchmarks</a:t>
            </a:r>
            <a:endParaRPr sz="3000"/>
          </a:p>
        </p:txBody>
      </p:sp>
      <p:sp>
        <p:nvSpPr>
          <p:cNvPr id="403" name="Google Shape;403;p67"/>
          <p:cNvSpPr txBox="1">
            <a:spLocks noGrp="1"/>
          </p:cNvSpPr>
          <p:nvPr>
            <p:ph type="title"/>
          </p:nvPr>
        </p:nvSpPr>
        <p:spPr>
          <a:xfrm>
            <a:off x="443310" y="379225"/>
            <a:ext cx="107676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SPEC</a:t>
            </a:r>
            <a:endParaRPr/>
          </a:p>
        </p:txBody>
      </p:sp>
      <p:pic>
        <p:nvPicPr>
          <p:cNvPr id="404" name="Google Shape;404;p67" descr="page29image593699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3296" y="2258068"/>
            <a:ext cx="6482421" cy="574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>
            <a:spLocks noGrp="1"/>
          </p:cNvSpPr>
          <p:nvPr>
            <p:ph type="title"/>
          </p:nvPr>
        </p:nvSpPr>
        <p:spPr>
          <a:xfrm>
            <a:off x="443310" y="379225"/>
            <a:ext cx="10767600" cy="13149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</a:t>
            </a:r>
            <a:endParaRPr/>
          </a:p>
        </p:txBody>
      </p:sp>
      <p:pic>
        <p:nvPicPr>
          <p:cNvPr id="410" name="Google Shape;4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00" y="1744113"/>
            <a:ext cx="12781799" cy="62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>
            <a:spLocks noGrp="1"/>
          </p:cNvSpPr>
          <p:nvPr>
            <p:ph type="title"/>
          </p:nvPr>
        </p:nvSpPr>
        <p:spPr>
          <a:xfrm>
            <a:off x="443310" y="379225"/>
            <a:ext cx="107676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Métricas SPEC</a:t>
            </a:r>
            <a:endParaRPr/>
          </a:p>
        </p:txBody>
      </p:sp>
      <p:pic>
        <p:nvPicPr>
          <p:cNvPr id="416" name="Google Shape;416;p6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86812"/>
            <a:ext cx="13004801" cy="44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9"/>
          <p:cNvSpPr txBox="1"/>
          <p:nvPr/>
        </p:nvSpPr>
        <p:spPr>
          <a:xfrm>
            <a:off x="1384998" y="6728816"/>
            <a:ext cx="10234804" cy="56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3000"/>
              <a:buFont typeface="Belleza"/>
              <a:buNone/>
            </a:pPr>
            <a:r>
              <a:rPr lang="en-US" sz="30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“base” vs “peak”: modo de compilación estricto vs a elección</a:t>
            </a:r>
            <a:endParaRPr/>
          </a:p>
        </p:txBody>
      </p:sp>
      <p:sp>
        <p:nvSpPr>
          <p:cNvPr id="418" name="Google Shape;418;p69"/>
          <p:cNvSpPr txBox="1"/>
          <p:nvPr/>
        </p:nvSpPr>
        <p:spPr>
          <a:xfrm>
            <a:off x="686502" y="7290798"/>
            <a:ext cx="120120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3000"/>
              <a:buFont typeface="Belleza"/>
              <a:buNone/>
            </a:pPr>
            <a:r>
              <a:rPr lang="en-US" sz="3000" b="0" i="0" u="none" strike="noStrike" cap="none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Máquina de referencia: Sun Microsystems server, the Sun Fire V490 with 2100 MHz UltraSPARC-IV+ chips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/>
              <a:t>I/O</a:t>
            </a:r>
            <a:endParaRPr/>
          </a:p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/>
              <a:t>Comunicación inter procesador</a:t>
            </a:r>
            <a:endParaRPr/>
          </a:p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/>
              <a:t>Coherencia de memoria caché y jerarquía de memoria</a:t>
            </a:r>
            <a:endParaRPr/>
          </a:p>
        </p:txBody>
      </p:sp>
      <p:sp>
        <p:nvSpPr>
          <p:cNvPr id="436" name="Google Shape;436;p72"/>
          <p:cNvSpPr txBox="1">
            <a:spLocks noGrp="1"/>
          </p:cNvSpPr>
          <p:nvPr>
            <p:ph type="title"/>
          </p:nvPr>
        </p:nvSpPr>
        <p:spPr>
          <a:xfrm>
            <a:off x="443294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Otros Factores de Rendimiento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3"/>
          <p:cNvSpPr txBox="1">
            <a:spLocks noGrp="1"/>
          </p:cNvSpPr>
          <p:nvPr>
            <p:ph type="title"/>
          </p:nvPr>
        </p:nvSpPr>
        <p:spPr>
          <a:xfrm>
            <a:off x="443310" y="379225"/>
            <a:ext cx="107676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Ley de Amdahl</a:t>
            </a:r>
            <a:endParaRPr/>
          </a:p>
        </p:txBody>
      </p:sp>
      <p:sp>
        <p:nvSpPr>
          <p:cNvPr id="442" name="Google Shape;442;p73"/>
          <p:cNvSpPr txBox="1"/>
          <p:nvPr/>
        </p:nvSpPr>
        <p:spPr>
          <a:xfrm>
            <a:off x="1448791" y="2064518"/>
            <a:ext cx="10767618" cy="150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3000"/>
              <a:buFont typeface="Belleza"/>
              <a:buNone/>
            </a:pP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“La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mejora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obtenida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en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el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rendimiento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de un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sistema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debido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a la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alteración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de uno de sus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componentes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está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limitada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por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la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fracción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de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tiempo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que se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utiliza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dicho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componente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"</a:t>
            </a:r>
            <a:endParaRPr dirty="0"/>
          </a:p>
        </p:txBody>
      </p:sp>
      <p:sp>
        <p:nvSpPr>
          <p:cNvPr id="443" name="Google Shape;443;p73"/>
          <p:cNvSpPr txBox="1"/>
          <p:nvPr/>
        </p:nvSpPr>
        <p:spPr>
          <a:xfrm>
            <a:off x="1319849" y="7093038"/>
            <a:ext cx="11025502" cy="12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500"/>
              <a:buFont typeface="Belleza"/>
              <a:buNone/>
            </a:pPr>
            <a:r>
              <a:rPr lang="en-US" sz="2500" b="0" i="1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S</a:t>
            </a:r>
            <a:r>
              <a:rPr lang="en-US" sz="2500" b="0" i="1" u="none" strike="noStrike" cap="none" baseline="-25000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M</a:t>
            </a:r>
            <a:r>
              <a:rPr lang="en-US" sz="2500" b="0" i="1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:</a:t>
            </a:r>
            <a:r>
              <a:rPr lang="en-US" sz="25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Speedup o </a:t>
            </a:r>
            <a:r>
              <a:rPr lang="en-US" sz="25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aceleración</a:t>
            </a:r>
            <a:r>
              <a:rPr lang="en-US" sz="25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total</a:t>
            </a:r>
            <a:endParaRPr sz="3000" b="0" i="0" u="none" strike="noStrike" cap="none" dirty="0">
              <a:solidFill>
                <a:srgbClr val="3639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500"/>
              <a:buFont typeface="Helvetica Neue"/>
              <a:buNone/>
            </a:pPr>
            <a:r>
              <a:rPr lang="en-US" sz="2500" b="0" i="1" u="none" strike="noStrike" cap="none" dirty="0">
                <a:solidFill>
                  <a:srgbClr val="3639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lang="en-US" sz="2500" b="0" i="1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: </a:t>
            </a:r>
            <a:r>
              <a:rPr lang="en-US" sz="25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Fracción</a:t>
            </a:r>
            <a:r>
              <a:rPr lang="en-US" sz="25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del </a:t>
            </a:r>
            <a:r>
              <a:rPr lang="en-US" sz="25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tiempo</a:t>
            </a:r>
            <a:r>
              <a:rPr lang="en-US" sz="25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(antes de </a:t>
            </a:r>
            <a:r>
              <a:rPr lang="en-US" sz="25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mejora</a:t>
            </a:r>
            <a:r>
              <a:rPr lang="en-US" sz="25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) </a:t>
            </a:r>
            <a:r>
              <a:rPr lang="en-US" sz="25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atribuido</a:t>
            </a:r>
            <a:r>
              <a:rPr lang="en-US" sz="25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a </a:t>
            </a:r>
            <a:r>
              <a:rPr lang="en-US" sz="25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sección</a:t>
            </a:r>
            <a:r>
              <a:rPr lang="en-US" sz="25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25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mejorada</a:t>
            </a:r>
            <a:r>
              <a:rPr lang="en-US" sz="25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endParaRPr sz="900" b="0" i="0" u="none" strike="noStrike" cap="none" dirty="0">
              <a:solidFill>
                <a:srgbClr val="363929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2500"/>
              <a:buFont typeface="Belleza"/>
              <a:buNone/>
            </a:pPr>
            <a:r>
              <a:rPr lang="en-US" sz="2500" b="0" i="1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S: </a:t>
            </a:r>
            <a:r>
              <a:rPr lang="en-US" sz="25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Aceleración</a:t>
            </a:r>
            <a:r>
              <a:rPr lang="en-US" sz="25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25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conseguida</a:t>
            </a:r>
            <a:r>
              <a:rPr lang="en-US" sz="25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para la </a:t>
            </a:r>
            <a:r>
              <a:rPr lang="en-US" sz="25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sección</a:t>
            </a:r>
            <a:r>
              <a:rPr lang="en-US" sz="25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25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mejorada</a:t>
            </a:r>
            <a:endParaRPr dirty="0"/>
          </a:p>
        </p:txBody>
      </p:sp>
      <p:pic>
        <p:nvPicPr>
          <p:cNvPr id="444" name="Google Shape;444;p7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2600" y="4163408"/>
            <a:ext cx="4419600" cy="229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4"/>
          <p:cNvSpPr txBox="1">
            <a:spLocks noGrp="1"/>
          </p:cNvSpPr>
          <p:nvPr>
            <p:ph type="body" idx="4294967295"/>
          </p:nvPr>
        </p:nvSpPr>
        <p:spPr>
          <a:xfrm>
            <a:off x="670125" y="2185425"/>
            <a:ext cx="118914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000"/>
              <a:buFont typeface="Belleza"/>
              <a:buNone/>
            </a:pPr>
            <a:r>
              <a:rPr lang="en-US" dirty="0" err="1">
                <a:solidFill>
                  <a:srgbClr val="FFFFFF"/>
                </a:solidFill>
              </a:rPr>
              <a:t>Considerando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mejora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procesador</a:t>
            </a:r>
            <a:r>
              <a:rPr lang="en-US" dirty="0">
                <a:solidFill>
                  <a:srgbClr val="FFFFFF"/>
                </a:solidFill>
              </a:rPr>
              <a:t> de un </a:t>
            </a:r>
            <a:r>
              <a:rPr lang="en-US" dirty="0" err="1">
                <a:solidFill>
                  <a:srgbClr val="FFFFFF"/>
                </a:solidFill>
              </a:rPr>
              <a:t>servidor</a:t>
            </a:r>
            <a:r>
              <a:rPr lang="en-US" dirty="0">
                <a:solidFill>
                  <a:srgbClr val="FFFFFF"/>
                </a:solidFill>
              </a:rPr>
              <a:t> Web. La </a:t>
            </a:r>
            <a:r>
              <a:rPr lang="en-US" dirty="0" err="1">
                <a:solidFill>
                  <a:srgbClr val="FFFFFF"/>
                </a:solidFill>
              </a:rPr>
              <a:t>nueva</a:t>
            </a:r>
            <a:r>
              <a:rPr lang="en-US" dirty="0">
                <a:solidFill>
                  <a:srgbClr val="FFFFFF"/>
                </a:solidFill>
              </a:rPr>
              <a:t> CPU es 20 </a:t>
            </a:r>
            <a:r>
              <a:rPr lang="en-US" dirty="0" err="1">
                <a:solidFill>
                  <a:srgbClr val="FFFFFF"/>
                </a:solidFill>
              </a:rPr>
              <a:t>veces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más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rápida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consultas</a:t>
            </a:r>
            <a:r>
              <a:rPr lang="en-US" dirty="0">
                <a:solidFill>
                  <a:srgbClr val="FFFFFF"/>
                </a:solidFill>
              </a:rPr>
              <a:t> que </a:t>
            </a:r>
            <a:r>
              <a:rPr lang="en-US" dirty="0" err="1">
                <a:solidFill>
                  <a:srgbClr val="FFFFFF"/>
                </a:solidFill>
              </a:rPr>
              <a:t>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procesador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antiguo</a:t>
            </a:r>
            <a:r>
              <a:rPr lang="en-US" dirty="0">
                <a:solidFill>
                  <a:srgbClr val="FFFFFF"/>
                </a:solidFill>
              </a:rPr>
              <a:t>. El </a:t>
            </a:r>
            <a:r>
              <a:rPr lang="en-US" dirty="0" err="1">
                <a:solidFill>
                  <a:srgbClr val="FFFFFF"/>
                </a:solidFill>
              </a:rPr>
              <a:t>procesador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antiguo</a:t>
            </a:r>
            <a:r>
              <a:rPr lang="en-US" dirty="0">
                <a:solidFill>
                  <a:srgbClr val="FFFFFF"/>
                </a:solidFill>
              </a:rPr>
              <a:t> se </a:t>
            </a:r>
            <a:r>
              <a:rPr lang="en-US" dirty="0" err="1">
                <a:solidFill>
                  <a:srgbClr val="FFFFFF"/>
                </a:solidFill>
              </a:rPr>
              <a:t>ocupa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consultas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el</a:t>
            </a:r>
            <a:r>
              <a:rPr lang="en-US" dirty="0">
                <a:solidFill>
                  <a:srgbClr val="FFFFFF"/>
                </a:solidFill>
              </a:rPr>
              <a:t> 70 % del </a:t>
            </a:r>
            <a:r>
              <a:rPr lang="en-US" dirty="0" err="1">
                <a:solidFill>
                  <a:srgbClr val="FFFFFF"/>
                </a:solidFill>
              </a:rPr>
              <a:t>tiempo</a:t>
            </a:r>
            <a:r>
              <a:rPr lang="en-US" dirty="0">
                <a:solidFill>
                  <a:srgbClr val="FFFFFF"/>
                </a:solidFill>
              </a:rPr>
              <a:t>. ¿</a:t>
            </a:r>
            <a:r>
              <a:rPr lang="en-US" dirty="0" err="1">
                <a:solidFill>
                  <a:srgbClr val="FFFFFF"/>
                </a:solidFill>
              </a:rPr>
              <a:t>Cuál</a:t>
            </a:r>
            <a:r>
              <a:rPr lang="en-US" dirty="0">
                <a:solidFill>
                  <a:srgbClr val="FFFFFF"/>
                </a:solidFill>
              </a:rPr>
              <a:t> es </a:t>
            </a:r>
            <a:r>
              <a:rPr lang="en-US" dirty="0" err="1">
                <a:solidFill>
                  <a:srgbClr val="FFFFFF"/>
                </a:solidFill>
              </a:rPr>
              <a:t>el</a:t>
            </a:r>
            <a:r>
              <a:rPr lang="en-US" dirty="0">
                <a:solidFill>
                  <a:srgbClr val="FFFFFF"/>
                </a:solidFill>
              </a:rPr>
              <a:t> speedup </a:t>
            </a:r>
            <a:r>
              <a:rPr lang="en-US" dirty="0" err="1">
                <a:solidFill>
                  <a:srgbClr val="FFFFFF"/>
                </a:solidFill>
              </a:rPr>
              <a:t>ganado</a:t>
            </a:r>
            <a:r>
              <a:rPr lang="en-US" dirty="0">
                <a:solidFill>
                  <a:srgbClr val="FFFFFF"/>
                </a:solidFill>
              </a:rPr>
              <a:t> al </a:t>
            </a:r>
            <a:r>
              <a:rPr lang="en-US" dirty="0" err="1">
                <a:solidFill>
                  <a:srgbClr val="FFFFFF"/>
                </a:solidFill>
              </a:rPr>
              <a:t>integrar</a:t>
            </a:r>
            <a:r>
              <a:rPr lang="en-US" dirty="0">
                <a:solidFill>
                  <a:srgbClr val="FFFFFF"/>
                </a:solidFill>
              </a:rPr>
              <a:t> la CPU con la </a:t>
            </a:r>
            <a:r>
              <a:rPr lang="en-US" dirty="0" err="1">
                <a:solidFill>
                  <a:srgbClr val="FFFFFF"/>
                </a:solidFill>
              </a:rPr>
              <a:t>mejora</a:t>
            </a:r>
            <a:r>
              <a:rPr lang="en-US" dirty="0">
                <a:solidFill>
                  <a:srgbClr val="FFFFFF"/>
                </a:solidFill>
              </a:rPr>
              <a:t>?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50" name="Google Shape;450;p74"/>
          <p:cNvSpPr txBox="1">
            <a:spLocks noGrp="1"/>
          </p:cNvSpPr>
          <p:nvPr>
            <p:ph type="title"/>
          </p:nvPr>
        </p:nvSpPr>
        <p:spPr>
          <a:xfrm>
            <a:off x="670122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Ejemplo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"/>
          <p:cNvSpPr txBox="1">
            <a:spLocks noGrp="1"/>
          </p:cNvSpPr>
          <p:nvPr>
            <p:ph type="title"/>
          </p:nvPr>
        </p:nvSpPr>
        <p:spPr>
          <a:xfrm>
            <a:off x="443294" y="379225"/>
            <a:ext cx="10789800" cy="13149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Referencias</a:t>
            </a:r>
            <a:endParaRPr/>
          </a:p>
        </p:txBody>
      </p:sp>
      <p:sp>
        <p:nvSpPr>
          <p:cNvPr id="456" name="Google Shape;456;p75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457200" lvl="0" indent="-444500" algn="l" rtl="0">
              <a:spcBef>
                <a:spcPts val="1000"/>
              </a:spcBef>
              <a:spcAft>
                <a:spcPts val="0"/>
              </a:spcAft>
              <a:buSzPts val="3400"/>
              <a:buAutoNum type="arabicPeriod"/>
            </a:pPr>
            <a:r>
              <a:rPr lang="en-US"/>
              <a:t>Patterson &amp; Hennessy, </a:t>
            </a:r>
            <a:r>
              <a:rPr lang="en-US" b="1"/>
              <a:t>Computer organization and design: the hardware/software interface, </a:t>
            </a:r>
            <a:r>
              <a:rPr lang="en-US"/>
              <a:t>5th Ed.</a:t>
            </a:r>
            <a:endParaRPr/>
          </a:p>
          <a:p>
            <a:pPr marL="914400" lvl="1" indent="-419100" algn="l" rtl="0">
              <a:spcBef>
                <a:spcPts val="1000"/>
              </a:spcBef>
              <a:spcAft>
                <a:spcPts val="0"/>
              </a:spcAft>
              <a:buSzPts val="3000"/>
              <a:buAutoNum type="alphaLcPeriod"/>
            </a:pPr>
            <a:r>
              <a:rPr lang="en-US"/>
              <a:t>Ch. 1.6-1.10 </a:t>
            </a:r>
            <a:endParaRPr/>
          </a:p>
          <a:p>
            <a:pPr marL="457200" lvl="0" indent="-444500" algn="l" rtl="0">
              <a:spcBef>
                <a:spcPts val="1000"/>
              </a:spcBef>
              <a:spcAft>
                <a:spcPts val="0"/>
              </a:spcAft>
              <a:buSzPts val="3400"/>
              <a:buAutoNum type="arabicPeriod"/>
            </a:pPr>
            <a:r>
              <a:rPr lang="en-US" sz="3400"/>
              <a:t>Patterson &amp; Hennessy, </a:t>
            </a:r>
            <a:r>
              <a:rPr lang="en-US" sz="3400" b="1"/>
              <a:t>Estructura y diseño de computadores: la interfaz software/hardware, </a:t>
            </a:r>
            <a:r>
              <a:rPr lang="en-US" sz="3400"/>
              <a:t>4th Ed. ES</a:t>
            </a:r>
            <a:endParaRPr sz="3400"/>
          </a:p>
          <a:p>
            <a:pPr marL="914400" lvl="1" indent="-419100" algn="l" rtl="0">
              <a:spcBef>
                <a:spcPts val="1000"/>
              </a:spcBef>
              <a:spcAft>
                <a:spcPts val="1000"/>
              </a:spcAft>
              <a:buSzPts val="3000"/>
              <a:buAutoNum type="alphaLcPeriod"/>
            </a:pPr>
            <a:r>
              <a:rPr lang="en-US" sz="3000"/>
              <a:t>Cap. 1.4-1.8	 	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body" idx="4294967295"/>
          </p:nvPr>
        </p:nvSpPr>
        <p:spPr>
          <a:xfrm>
            <a:off x="1270000" y="3943348"/>
            <a:ext cx="104649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4000"/>
              <a:buFont typeface="Belleza"/>
              <a:buNone/>
            </a:pPr>
            <a:r>
              <a:rPr lang="en-US" b="1"/>
              <a:t>Rendimiento (Performance): </a:t>
            </a:r>
            <a:br>
              <a:rPr lang="en-US" b="1"/>
            </a:br>
            <a:r>
              <a:rPr lang="en-US"/>
              <a:t>Producto o utilidad que rinde o da alguien o algo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body" idx="1"/>
          </p:nvPr>
        </p:nvSpPr>
        <p:spPr>
          <a:xfrm>
            <a:off x="523450" y="1831650"/>
            <a:ext cx="114648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3600"/>
              <a:buFont typeface="Belleza"/>
              <a:buNone/>
            </a:pPr>
            <a:r>
              <a:rPr lang="en-US" b="1" dirty="0"/>
              <a:t>Throughput</a:t>
            </a:r>
            <a:r>
              <a:rPr lang="en-US" dirty="0"/>
              <a:t> (</a:t>
            </a:r>
            <a:r>
              <a:rPr lang="en-US" i="1" dirty="0" err="1"/>
              <a:t>rendimiento</a:t>
            </a:r>
            <a:r>
              <a:rPr lang="en-US" i="1" dirty="0"/>
              <a:t>?</a:t>
            </a:r>
            <a:r>
              <a:rPr lang="en-US" dirty="0"/>
              <a:t>, </a:t>
            </a:r>
            <a:r>
              <a:rPr lang="en-US" i="1" dirty="0" err="1"/>
              <a:t>productividad</a:t>
            </a:r>
            <a:r>
              <a:rPr lang="en-US" dirty="0"/>
              <a:t>?):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medida</a:t>
            </a:r>
            <a:r>
              <a:rPr lang="en-US" dirty="0"/>
              <a:t> de </a:t>
            </a:r>
            <a:r>
              <a:rPr lang="en-US" dirty="0" err="1"/>
              <a:t>cuantas</a:t>
            </a:r>
            <a:r>
              <a:rPr lang="en-US" dirty="0"/>
              <a:t> </a:t>
            </a:r>
            <a:r>
              <a:rPr lang="en-US" u="sng" dirty="0" err="1"/>
              <a:t>tareas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un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u="sng" dirty="0" err="1"/>
              <a:t>cantidad</a:t>
            </a:r>
            <a:r>
              <a:rPr lang="en-US" u="sng" dirty="0"/>
              <a:t> de </a:t>
            </a:r>
            <a:r>
              <a:rPr lang="en-US" u="sng" dirty="0" err="1"/>
              <a:t>tiempo</a:t>
            </a:r>
            <a:endParaRPr u="sng" dirty="0"/>
          </a:p>
        </p:txBody>
      </p:sp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489444" y="394600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Midiendo Desempeño…</a:t>
            </a:r>
            <a:endParaRPr/>
          </a:p>
        </p:txBody>
      </p:sp>
      <p:graphicFrame>
        <p:nvGraphicFramePr>
          <p:cNvPr id="231" name="Google Shape;231;p42"/>
          <p:cNvGraphicFramePr/>
          <p:nvPr/>
        </p:nvGraphicFramePr>
        <p:xfrm>
          <a:off x="884782" y="4332067"/>
          <a:ext cx="8882700" cy="3614205"/>
        </p:xfrm>
        <a:graphic>
          <a:graphicData uri="http://schemas.openxmlformats.org/drawingml/2006/table">
            <a:tbl>
              <a:tblPr firstRow="1">
                <a:noFill/>
                <a:tableStyleId>{8C706237-AC82-4AE5-AF71-7259D4A1AD68}</a:tableStyleId>
              </a:tblPr>
              <a:tblGrid>
                <a:gridCol w="22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</a:rPr>
                        <a:t>Avión</a:t>
                      </a:r>
                      <a:endParaRPr sz="700"/>
                    </a:p>
                  </a:txBody>
                  <a:tcPr marL="50800" marR="50800" marT="50800" marB="50800" anchor="ctr">
                    <a:solidFill>
                      <a:srgbClr val="EA7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</a:rPr>
                        <a:t>Capacidad de pasajeros</a:t>
                      </a:r>
                      <a:endParaRPr sz="700"/>
                    </a:p>
                  </a:txBody>
                  <a:tcPr marL="50800" marR="50800" marT="50800" marB="50800" anchor="ctr">
                    <a:solidFill>
                      <a:srgbClr val="EA7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</a:rPr>
                        <a:t>Autonomía (km)</a:t>
                      </a:r>
                      <a:endParaRPr sz="700"/>
                    </a:p>
                  </a:txBody>
                  <a:tcPr marL="50800" marR="50800" marT="50800" marB="50800" anchor="ctr">
                    <a:solidFill>
                      <a:srgbClr val="EA7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</a:rPr>
                        <a:t>Velocidad (km/hr)</a:t>
                      </a:r>
                      <a:endParaRPr sz="700"/>
                    </a:p>
                  </a:txBody>
                  <a:tcPr marL="50800" marR="50800" marT="50800" marB="50800" anchor="ctr">
                    <a:solidFill>
                      <a:srgbClr val="EA7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Boeing 777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375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7.454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982</a:t>
                      </a:r>
                      <a:endParaRPr sz="70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Boeing 747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470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6.681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982</a:t>
                      </a:r>
                      <a:endParaRPr sz="70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BAC/Sud Concorde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132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6.440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2.174</a:t>
                      </a:r>
                      <a:endParaRPr sz="70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Douglas DC-8-50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146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14.039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876</a:t>
                      </a:r>
                      <a:endParaRPr sz="70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>
            <a:spLocks noGrp="1"/>
          </p:cNvSpPr>
          <p:nvPr>
            <p:ph type="body" idx="1"/>
          </p:nvPr>
        </p:nvSpPr>
        <p:spPr>
          <a:xfrm>
            <a:off x="523450" y="1831650"/>
            <a:ext cx="114648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3600"/>
              <a:buFont typeface="Belleza"/>
              <a:buNone/>
            </a:pPr>
            <a:r>
              <a:rPr lang="en-US" b="1" dirty="0"/>
              <a:t>Throughput</a:t>
            </a:r>
            <a:r>
              <a:rPr lang="en-US" dirty="0"/>
              <a:t> (</a:t>
            </a:r>
            <a:r>
              <a:rPr lang="en-US" i="1" dirty="0" err="1"/>
              <a:t>rendimiento</a:t>
            </a:r>
            <a:r>
              <a:rPr lang="en-US" i="1" dirty="0"/>
              <a:t>?</a:t>
            </a:r>
            <a:r>
              <a:rPr lang="en-US" dirty="0"/>
              <a:t>, </a:t>
            </a:r>
            <a:r>
              <a:rPr lang="en-US" i="1" dirty="0" err="1"/>
              <a:t>productividad</a:t>
            </a:r>
            <a:r>
              <a:rPr lang="en-US" dirty="0"/>
              <a:t>?):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medida</a:t>
            </a:r>
            <a:r>
              <a:rPr lang="en-US" dirty="0"/>
              <a:t> de </a:t>
            </a:r>
            <a:r>
              <a:rPr lang="en-US" dirty="0" err="1"/>
              <a:t>cuantas</a:t>
            </a:r>
            <a:r>
              <a:rPr lang="en-US" dirty="0"/>
              <a:t> </a:t>
            </a:r>
            <a:r>
              <a:rPr lang="en-US" u="sng" dirty="0" err="1"/>
              <a:t>tareas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un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u="sng" dirty="0" err="1"/>
              <a:t>cantidad</a:t>
            </a:r>
            <a:r>
              <a:rPr lang="en-US" u="sng" dirty="0"/>
              <a:t> de </a:t>
            </a:r>
            <a:r>
              <a:rPr lang="en-US" u="sng" dirty="0" err="1"/>
              <a:t>tiempo</a:t>
            </a:r>
            <a:endParaRPr u="sng" dirty="0"/>
          </a:p>
        </p:txBody>
      </p:sp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489444" y="394600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Midiendo Desempeño…</a:t>
            </a:r>
            <a:endParaRPr/>
          </a:p>
        </p:txBody>
      </p:sp>
      <p:graphicFrame>
        <p:nvGraphicFramePr>
          <p:cNvPr id="238" name="Google Shape;238;p43"/>
          <p:cNvGraphicFramePr/>
          <p:nvPr/>
        </p:nvGraphicFramePr>
        <p:xfrm>
          <a:off x="884782" y="4332067"/>
          <a:ext cx="11103375" cy="3614205"/>
        </p:xfrm>
        <a:graphic>
          <a:graphicData uri="http://schemas.openxmlformats.org/drawingml/2006/table">
            <a:tbl>
              <a:tblPr firstRow="1">
                <a:noFill/>
                <a:tableStyleId>{8C706237-AC82-4AE5-AF71-7259D4A1AD68}</a:tableStyleId>
              </a:tblPr>
              <a:tblGrid>
                <a:gridCol w="22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</a:rPr>
                        <a:t>Avión</a:t>
                      </a:r>
                      <a:endParaRPr sz="700"/>
                    </a:p>
                  </a:txBody>
                  <a:tcPr marL="50800" marR="50800" marT="50800" marB="50800" anchor="ctr">
                    <a:solidFill>
                      <a:srgbClr val="EA7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</a:rPr>
                        <a:t>Capacidad de pasajeros</a:t>
                      </a:r>
                      <a:endParaRPr sz="700"/>
                    </a:p>
                  </a:txBody>
                  <a:tcPr marL="50800" marR="50800" marT="50800" marB="50800" anchor="ctr">
                    <a:solidFill>
                      <a:srgbClr val="EA7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</a:rPr>
                        <a:t>Autonomía (km)</a:t>
                      </a:r>
                      <a:endParaRPr sz="700"/>
                    </a:p>
                  </a:txBody>
                  <a:tcPr marL="50800" marR="50800" marT="50800" marB="50800" anchor="ctr">
                    <a:solidFill>
                      <a:srgbClr val="EA7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</a:rPr>
                        <a:t>Velocidad (km/hr)</a:t>
                      </a:r>
                      <a:endParaRPr sz="700"/>
                    </a:p>
                  </a:txBody>
                  <a:tcPr marL="50800" marR="50800" marT="50800" marB="50800" anchor="ctr">
                    <a:solidFill>
                      <a:srgbClr val="EA7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</a:rPr>
                        <a:t>Rendimiento </a:t>
                      </a:r>
                      <a:br>
                        <a:rPr lang="en-US" sz="2300"/>
                      </a:b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</a:rPr>
                        <a:t>pasajeros</a:t>
                      </a:r>
                      <a:r>
                        <a:rPr lang="en-US" sz="2300"/>
                        <a:t>*km/hr</a:t>
                      </a:r>
                      <a:endParaRPr sz="700"/>
                    </a:p>
                  </a:txBody>
                  <a:tcPr marL="50800" marR="50800" marT="50800" marB="50800" anchor="ctr">
                    <a:solidFill>
                      <a:srgbClr val="EA7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Boeing 777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375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7.454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982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368.250</a:t>
                      </a:r>
                      <a:endParaRPr sz="70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Boeing 747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470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6.681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982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461.540</a:t>
                      </a:r>
                      <a:endParaRPr sz="70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BAC/Sud Concorde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132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6.440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2.174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286.968</a:t>
                      </a:r>
                      <a:endParaRPr sz="70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Douglas DC-8-50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146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14.039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876</a:t>
                      </a:r>
                      <a:endParaRPr sz="70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63929"/>
                        </a:buClr>
                        <a:buSzPts val="3000"/>
                        <a:buFont typeface="Belleza"/>
                        <a:buNone/>
                      </a:pPr>
                      <a:r>
                        <a:rPr lang="en-US" sz="2300" u="none" strike="noStrike" cap="none">
                          <a:solidFill>
                            <a:srgbClr val="363929"/>
                          </a:solidFill>
                        </a:rPr>
                        <a:t>127.896</a:t>
                      </a:r>
                      <a:endParaRPr sz="70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>
            <a:spLocks noGrp="1"/>
          </p:cNvSpPr>
          <p:nvPr>
            <p:ph type="title"/>
          </p:nvPr>
        </p:nvSpPr>
        <p:spPr>
          <a:xfrm>
            <a:off x="443310" y="379225"/>
            <a:ext cx="107676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El Reloj</a:t>
            </a:r>
            <a:endParaRPr/>
          </a:p>
        </p:txBody>
      </p:sp>
      <p:pic>
        <p:nvPicPr>
          <p:cNvPr id="244" name="Google Shape;244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588" y="2499373"/>
            <a:ext cx="11355623" cy="324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4"/>
          <p:cNvSpPr txBox="1"/>
          <p:nvPr/>
        </p:nvSpPr>
        <p:spPr>
          <a:xfrm>
            <a:off x="1779515" y="6028733"/>
            <a:ext cx="94458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409575" marR="0" lvl="0" indent="-409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</a:pP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Período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del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reloj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: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duración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de un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ciclo</a:t>
            </a:r>
            <a:endParaRPr dirty="0"/>
          </a:p>
          <a:p>
            <a:pPr marL="955675" marR="0" lvl="1" indent="-409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</a:pPr>
            <a:r>
              <a:rPr lang="en-US" sz="3000" b="0" i="1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e.g.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250ps = 0,25ns 0 250</a:t>
            </a:r>
            <a:r>
              <a:rPr lang="en-US" sz="3000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e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-12 s</a:t>
            </a:r>
            <a:endParaRPr dirty="0"/>
          </a:p>
          <a:p>
            <a:pPr marL="409575" marR="0" lvl="0" indent="-409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</a:pP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Frecuencia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(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tasa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) de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reloj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: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ciclos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por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unidad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de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tiempo</a:t>
            </a:r>
            <a:endParaRPr dirty="0"/>
          </a:p>
          <a:p>
            <a:pPr marL="955675" marR="0" lvl="1" indent="-409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</a:pPr>
            <a:r>
              <a:rPr lang="en-US" sz="3000" b="0" i="1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e.g.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4GHz = 4000 MHz = 4</a:t>
            </a:r>
            <a:r>
              <a:rPr lang="en-US" sz="3000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e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9 Hz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443310" y="379225"/>
            <a:ext cx="107676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El Reloj</a:t>
            </a:r>
            <a:endParaRPr/>
          </a:p>
        </p:txBody>
      </p:sp>
      <p:pic>
        <p:nvPicPr>
          <p:cNvPr id="251" name="Google Shape;25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588" y="2499373"/>
            <a:ext cx="11355623" cy="324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 txBox="1"/>
          <p:nvPr/>
        </p:nvSpPr>
        <p:spPr>
          <a:xfrm>
            <a:off x="1779525" y="6028721"/>
            <a:ext cx="94458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409575" marR="0" lvl="0" indent="-409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</a:pP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Período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del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reloj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: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duración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de un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ciclo</a:t>
            </a:r>
            <a:endParaRPr dirty="0"/>
          </a:p>
          <a:p>
            <a:pPr marL="955675" marR="0" lvl="1" indent="-409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</a:pPr>
            <a:r>
              <a:rPr lang="en-US" sz="3000" b="0" i="1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e.g.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250ps = 0,25ns 0 250</a:t>
            </a:r>
            <a:r>
              <a:rPr lang="en-US" sz="3000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e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-12 s</a:t>
            </a:r>
            <a:endParaRPr dirty="0"/>
          </a:p>
          <a:p>
            <a:pPr marL="409575" marR="0" lvl="0" indent="-409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</a:pP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Frecuencia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(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tasa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) de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reloj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: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ciclos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por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unidad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de </a:t>
            </a:r>
            <a:r>
              <a:rPr lang="en-US" sz="3000" b="0" i="0" u="none" strike="noStrike" cap="none" dirty="0" err="1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tiempo</a:t>
            </a:r>
            <a:endParaRPr dirty="0"/>
          </a:p>
          <a:p>
            <a:pPr marL="955675" marR="0" lvl="1" indent="-409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1050"/>
              <a:buFont typeface="Belleza"/>
              <a:buChar char="•"/>
            </a:pPr>
            <a:r>
              <a:rPr lang="en-US" sz="3000" b="0" i="1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e.g.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 4GHz = 4000 MHz = 4</a:t>
            </a:r>
            <a:r>
              <a:rPr lang="en-US" sz="3000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e</a:t>
            </a:r>
            <a:r>
              <a:rPr lang="en-US" sz="3000" b="0" i="0" u="none" strike="noStrike" cap="none" dirty="0">
                <a:solidFill>
                  <a:srgbClr val="363929"/>
                </a:solidFill>
                <a:latin typeface="Belleza"/>
                <a:ea typeface="Belleza"/>
                <a:cs typeface="Belleza"/>
                <a:sym typeface="Belleza"/>
              </a:rPr>
              <a:t>9 Hz</a:t>
            </a:r>
            <a:endParaRPr sz="3000" b="0" i="0" u="none" strike="noStrike" cap="none" dirty="0">
              <a:solidFill>
                <a:srgbClr val="363929"/>
              </a:solidFill>
              <a:latin typeface="Belleza"/>
              <a:ea typeface="Belleza"/>
              <a:cs typeface="Belleza"/>
              <a:sym typeface="Bellez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363929"/>
              </a:solidFill>
              <a:latin typeface="Belleza"/>
              <a:ea typeface="Belleza"/>
              <a:cs typeface="Belleza"/>
              <a:sym typeface="Bellez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rgbClr val="FFFFFF"/>
                </a:solidFill>
                <a:highlight>
                  <a:srgbClr val="EA76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¿La </a:t>
            </a:r>
            <a:r>
              <a:rPr lang="en-US" sz="3400" dirty="0" err="1">
                <a:solidFill>
                  <a:srgbClr val="FFFFFF"/>
                </a:solidFill>
                <a:highlight>
                  <a:srgbClr val="EA76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frecuencia</a:t>
            </a:r>
            <a:r>
              <a:rPr lang="en-US" sz="3400" dirty="0">
                <a:solidFill>
                  <a:srgbClr val="FFFFFF"/>
                </a:solidFill>
                <a:highlight>
                  <a:srgbClr val="EA76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3400" dirty="0" err="1">
                <a:solidFill>
                  <a:srgbClr val="FFFFFF"/>
                </a:solidFill>
                <a:highlight>
                  <a:srgbClr val="EA76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reloj</a:t>
            </a:r>
            <a:r>
              <a:rPr lang="en-US" sz="3400" dirty="0">
                <a:solidFill>
                  <a:srgbClr val="FFFFFF"/>
                </a:solidFill>
                <a:highlight>
                  <a:srgbClr val="EA76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US" sz="3400" dirty="0" err="1">
                <a:solidFill>
                  <a:srgbClr val="FFFFFF"/>
                </a:solidFill>
                <a:highlight>
                  <a:srgbClr val="EA76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fija</a:t>
            </a:r>
            <a:r>
              <a:rPr lang="en-US" sz="3400" dirty="0">
                <a:solidFill>
                  <a:srgbClr val="FFFFFF"/>
                </a:solidFill>
                <a:highlight>
                  <a:srgbClr val="EA76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?    </a:t>
            </a:r>
            <a:endParaRPr sz="3400" dirty="0">
              <a:solidFill>
                <a:srgbClr val="FFFFFF"/>
              </a:solidFill>
              <a:highlight>
                <a:srgbClr val="EA76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47700" lvl="0" indent="-5334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 b="1" dirty="0"/>
              <a:t>Tiempo de </a:t>
            </a:r>
            <a:r>
              <a:rPr lang="en-US" b="1" dirty="0" err="1"/>
              <a:t>ejecución</a:t>
            </a:r>
            <a:r>
              <a:rPr lang="en-US" b="1" dirty="0"/>
              <a:t>:</a:t>
            </a:r>
            <a:r>
              <a:rPr lang="en-US" dirty="0"/>
              <a:t> Tiempo total </a:t>
            </a:r>
            <a:r>
              <a:rPr lang="en-US" dirty="0" err="1"/>
              <a:t>requerido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computador</a:t>
            </a:r>
            <a:r>
              <a:rPr lang="en-US" dirty="0"/>
              <a:t> para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, </a:t>
            </a:r>
            <a:r>
              <a:rPr lang="en-US" dirty="0" err="1"/>
              <a:t>incluyendo</a:t>
            </a:r>
            <a:r>
              <a:rPr lang="en-US" dirty="0"/>
              <a:t> </a:t>
            </a:r>
            <a:r>
              <a:rPr lang="en-US" dirty="0" err="1"/>
              <a:t>accesos</a:t>
            </a:r>
            <a:r>
              <a:rPr lang="en-US" dirty="0"/>
              <a:t> a disco, </a:t>
            </a:r>
            <a:r>
              <a:rPr lang="en-US" dirty="0" err="1"/>
              <a:t>memoria</a:t>
            </a:r>
            <a:r>
              <a:rPr lang="en-US" dirty="0"/>
              <a:t>, </a:t>
            </a:r>
            <a:r>
              <a:rPr lang="en-US" dirty="0" err="1"/>
              <a:t>dispositivos</a:t>
            </a:r>
            <a:r>
              <a:rPr lang="en-US" dirty="0"/>
              <a:t> I/O, </a:t>
            </a:r>
            <a:r>
              <a:rPr lang="en-US" dirty="0" err="1"/>
              <a:t>etc</a:t>
            </a:r>
            <a:endParaRPr dirty="0"/>
          </a:p>
        </p:txBody>
      </p:sp>
      <p:sp>
        <p:nvSpPr>
          <p:cNvPr id="258" name="Google Shape;258;p46"/>
          <p:cNvSpPr txBox="1">
            <a:spLocks noGrp="1"/>
          </p:cNvSpPr>
          <p:nvPr>
            <p:ph type="title"/>
          </p:nvPr>
        </p:nvSpPr>
        <p:spPr>
          <a:xfrm>
            <a:off x="443294" y="379225"/>
            <a:ext cx="107898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3929"/>
              </a:buClr>
              <a:buSzPts val="5800"/>
              <a:buFont typeface="Belleza"/>
              <a:buNone/>
            </a:pPr>
            <a:r>
              <a:rPr lang="en-US"/>
              <a:t>Midiendo Desempeño</a:t>
            </a:r>
            <a:endParaRPr/>
          </a:p>
        </p:txBody>
      </p:sp>
      <p:pic>
        <p:nvPicPr>
          <p:cNvPr id="259" name="Google Shape;259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8950" y="4362450"/>
            <a:ext cx="694690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6299" y="6293832"/>
            <a:ext cx="8712200" cy="104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9900FF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2888</Words>
  <Application>Microsoft Macintosh PowerPoint</Application>
  <PresentationFormat>Personalizado</PresentationFormat>
  <Paragraphs>330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8" baseType="lpstr">
      <vt:lpstr>Courier New</vt:lpstr>
      <vt:lpstr>Times</vt:lpstr>
      <vt:lpstr>Arial</vt:lpstr>
      <vt:lpstr>Helvetica Neue Light</vt:lpstr>
      <vt:lpstr>Belleza</vt:lpstr>
      <vt:lpstr>Roboto Light</vt:lpstr>
      <vt:lpstr>Source Sans Pro</vt:lpstr>
      <vt:lpstr>Roboto Thin</vt:lpstr>
      <vt:lpstr>Roboto</vt:lpstr>
      <vt:lpstr>Helvetica Neue</vt:lpstr>
      <vt:lpstr>Optima</vt:lpstr>
      <vt:lpstr>Plum</vt:lpstr>
      <vt:lpstr>Organización de Computadores</vt:lpstr>
      <vt:lpstr>Presentación de PowerPoint</vt:lpstr>
      <vt:lpstr>Rendimiento</vt:lpstr>
      <vt:lpstr>Presentación de PowerPoint</vt:lpstr>
      <vt:lpstr>Midiendo Desempeño…</vt:lpstr>
      <vt:lpstr>Midiendo Desempeño…</vt:lpstr>
      <vt:lpstr>El Reloj</vt:lpstr>
      <vt:lpstr>El Reloj</vt:lpstr>
      <vt:lpstr>Midiendo Desempeño</vt:lpstr>
      <vt:lpstr>Ejemplo</vt:lpstr>
      <vt:lpstr>Ejemplo</vt:lpstr>
      <vt:lpstr>Ejemplo</vt:lpstr>
      <vt:lpstr>Medición de Desempeño</vt:lpstr>
      <vt:lpstr>Tiempo de CPU</vt:lpstr>
      <vt:lpstr>Ejemplo</vt:lpstr>
      <vt:lpstr>Ejemplo</vt:lpstr>
      <vt:lpstr>Ejemplo</vt:lpstr>
      <vt:lpstr>Rendimiento Considerando Instrucciones</vt:lpstr>
      <vt:lpstr>Rendimiento Considerando Instrucciones</vt:lpstr>
      <vt:lpstr>Ejemplo</vt:lpstr>
      <vt:lpstr>Ejemplo</vt:lpstr>
      <vt:lpstr>Ejemplo</vt:lpstr>
      <vt:lpstr>Otras medidas de rendimiento</vt:lpstr>
      <vt:lpstr>Ejemplo</vt:lpstr>
      <vt:lpstr>Medidas de rendimiento (performance)</vt:lpstr>
      <vt:lpstr>Ejemplo</vt:lpstr>
      <vt:lpstr>Ejemplo: ¿Verdadero o Falso?</vt:lpstr>
      <vt:lpstr>Benchmarks</vt:lpstr>
      <vt:lpstr>Benchmarks</vt:lpstr>
      <vt:lpstr>SPEC</vt:lpstr>
      <vt:lpstr>SPEC</vt:lpstr>
      <vt:lpstr>Métricas SPEC</vt:lpstr>
      <vt:lpstr>Otros Factores de Rendimiento</vt:lpstr>
      <vt:lpstr>Ley de Amdahl</vt:lpstr>
      <vt:lpstr>Ejemplo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Organización de Computadores</dc:title>
  <cp:lastModifiedBy>Viktor Tapia</cp:lastModifiedBy>
  <cp:revision>15</cp:revision>
  <dcterms:modified xsi:type="dcterms:W3CDTF">2023-03-15T09:14:29Z</dcterms:modified>
</cp:coreProperties>
</file>